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1"/>
    <p:sldMasterId id="2147483701" r:id="rId2"/>
  </p:sldMasterIdLst>
  <p:handoutMasterIdLst>
    <p:handoutMasterId r:id="rId27"/>
  </p:handoutMasterIdLst>
  <p:sldIdLst>
    <p:sldId id="256" r:id="rId3"/>
    <p:sldId id="307" r:id="rId4"/>
    <p:sldId id="303" r:id="rId5"/>
    <p:sldId id="304" r:id="rId6"/>
    <p:sldId id="305" r:id="rId7"/>
    <p:sldId id="306" r:id="rId8"/>
    <p:sldId id="308" r:id="rId9"/>
    <p:sldId id="309" r:id="rId10"/>
    <p:sldId id="312" r:id="rId11"/>
    <p:sldId id="313" r:id="rId12"/>
    <p:sldId id="314" r:id="rId13"/>
    <p:sldId id="315" r:id="rId14"/>
    <p:sldId id="316" r:id="rId15"/>
    <p:sldId id="310" r:id="rId16"/>
    <p:sldId id="317" r:id="rId17"/>
    <p:sldId id="318" r:id="rId18"/>
    <p:sldId id="319" r:id="rId19"/>
    <p:sldId id="320" r:id="rId20"/>
    <p:sldId id="321" r:id="rId21"/>
    <p:sldId id="311" r:id="rId22"/>
    <p:sldId id="322" r:id="rId23"/>
    <p:sldId id="324" r:id="rId24"/>
    <p:sldId id="325" r:id="rId25"/>
    <p:sldId id="326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DDF0FF"/>
    <a:srgbClr val="D9EFFF"/>
    <a:srgbClr val="D5EDFF"/>
    <a:srgbClr val="CDEAFF"/>
    <a:srgbClr val="E1F2FF"/>
    <a:srgbClr val="0F3A65"/>
    <a:srgbClr val="103F6E"/>
    <a:srgbClr val="4A84B7"/>
    <a:srgbClr val="444444"/>
    <a:srgbClr val="8F8F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94" autoAdjust="0"/>
    <p:restoredTop sz="94660"/>
  </p:normalViewPr>
  <p:slideViewPr>
    <p:cSldViewPr>
      <p:cViewPr varScale="1">
        <p:scale>
          <a:sx n="69" d="100"/>
          <a:sy n="69" d="100"/>
        </p:scale>
        <p:origin x="-142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105" d="100"/>
          <a:sy n="105" d="100"/>
        </p:scale>
        <p:origin x="-2676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7CFDB3-B7AA-48B2-96F0-C1B30D65CC98}" type="datetimeFigureOut">
              <a:rPr lang="en-US" smtClean="0"/>
              <a:t>10/28/2014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80A665-E35D-40D7-B792-CF90E57CE8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7163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kyline.mo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2438400"/>
            <a:ext cx="6400800" cy="6858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771650"/>
            <a:ext cx="8382000" cy="933450"/>
          </a:xfrm>
        </p:spPr>
        <p:txBody>
          <a:bodyPr anchor="b"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1524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4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remove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42672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57400" y="228600"/>
            <a:ext cx="5486400" cy="3962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57400" y="48339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5539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/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3962400" y="1676400"/>
            <a:ext cx="4648200" cy="838200"/>
          </a:xfrm>
        </p:spPr>
        <p:txBody>
          <a:bodyPr anchor="ctr">
            <a:normAutofit/>
          </a:bodyPr>
          <a:lstStyle>
            <a:lvl1pPr marL="57150" indent="0">
              <a:buFontTx/>
              <a:buNone/>
              <a:defRPr sz="18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3962400" y="2514600"/>
            <a:ext cx="4648200" cy="838200"/>
          </a:xfrm>
        </p:spPr>
        <p:txBody>
          <a:bodyPr anchor="ctr">
            <a:normAutofit/>
          </a:bodyPr>
          <a:lstStyle>
            <a:lvl1pPr marL="57150" indent="0">
              <a:buFontTx/>
              <a:buNone/>
              <a:defRPr sz="18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3962400" y="3352800"/>
            <a:ext cx="4648200" cy="838200"/>
          </a:xfrm>
        </p:spPr>
        <p:txBody>
          <a:bodyPr anchor="ctr">
            <a:normAutofit/>
          </a:bodyPr>
          <a:lstStyle>
            <a:lvl1pPr marL="57150" indent="0">
              <a:buFontTx/>
              <a:buNone/>
              <a:defRPr sz="18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3962400" y="4191000"/>
            <a:ext cx="4648200" cy="838200"/>
          </a:xfrm>
        </p:spPr>
        <p:txBody>
          <a:bodyPr anchor="ctr">
            <a:normAutofit/>
          </a:bodyPr>
          <a:lstStyle>
            <a:lvl1pPr marL="57150" indent="0">
              <a:buFontTx/>
              <a:buNone/>
              <a:defRPr sz="18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914400" y="427038"/>
            <a:ext cx="6934200" cy="79216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19299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143000"/>
            <a:ext cx="3048000" cy="2176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4038600" y="1143000"/>
            <a:ext cx="4114800" cy="2144037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1066800" y="3392186"/>
            <a:ext cx="3048000" cy="224661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15"/>
          </p:nvPr>
        </p:nvSpPr>
        <p:spPr>
          <a:xfrm>
            <a:off x="4038600" y="3392186"/>
            <a:ext cx="4114800" cy="22132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990600" y="381000"/>
            <a:ext cx="6934200" cy="79216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78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838200" y="3429001"/>
            <a:ext cx="2285997" cy="2133600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3200398" y="3429001"/>
            <a:ext cx="2285997" cy="2133600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4"/>
          </p:nvPr>
        </p:nvSpPr>
        <p:spPr>
          <a:xfrm>
            <a:off x="5562596" y="3429001"/>
            <a:ext cx="2285997" cy="2133600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15"/>
          </p:nvPr>
        </p:nvSpPr>
        <p:spPr>
          <a:xfrm>
            <a:off x="838200" y="1143000"/>
            <a:ext cx="2285997" cy="2209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16"/>
          </p:nvPr>
        </p:nvSpPr>
        <p:spPr>
          <a:xfrm>
            <a:off x="3200397" y="1143000"/>
            <a:ext cx="2286000" cy="2209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half" idx="17"/>
          </p:nvPr>
        </p:nvSpPr>
        <p:spPr>
          <a:xfrm>
            <a:off x="5562597" y="1143000"/>
            <a:ext cx="2286000" cy="2209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838200" y="350838"/>
            <a:ext cx="7010400" cy="79216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74973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ky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3" y="0"/>
            <a:ext cx="9139233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2438400"/>
            <a:ext cx="6400800" cy="6858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771650"/>
            <a:ext cx="8382000" cy="933450"/>
          </a:xfrm>
        </p:spPr>
        <p:txBody>
          <a:bodyPr anchor="b"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4395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81000"/>
            <a:ext cx="6934200" cy="792162"/>
          </a:xfrm>
        </p:spPr>
        <p:txBody>
          <a:bodyPr anchor="ctr" anchorCtr="0"/>
          <a:lstStyle>
            <a:lvl1pPr algn="l"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295400"/>
            <a:ext cx="6934200" cy="457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42363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ulleted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6705600" cy="79216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066800"/>
            <a:ext cx="7924800" cy="4648200"/>
          </a:xfrm>
        </p:spPr>
        <p:txBody>
          <a:bodyPr>
            <a:normAutofit/>
          </a:bodyPr>
          <a:lstStyle>
            <a:lvl1pPr marL="171450" indent="-171450">
              <a:buFont typeface="Arial" pitchFamily="34" charset="0"/>
              <a:buChar char="•"/>
              <a:defRPr sz="2400">
                <a:solidFill>
                  <a:schemeClr val="tx1"/>
                </a:solidFill>
              </a:defRPr>
            </a:lvl1pPr>
            <a:lvl2pPr marL="628650" indent="-171450"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2pPr>
            <a:lvl3pPr marL="1085850" indent="-171450">
              <a:buFont typeface="Arial" pitchFamily="34" charset="0"/>
              <a:buChar char="•"/>
              <a:defRPr sz="1800">
                <a:solidFill>
                  <a:schemeClr val="tx1"/>
                </a:solidFill>
              </a:defRPr>
            </a:lvl3pPr>
            <a:lvl4pPr marL="1543050" indent="-171450">
              <a:buFont typeface="Arial" pitchFamily="34" charset="0"/>
              <a:buChar char="•"/>
              <a:defRPr sz="1600">
                <a:solidFill>
                  <a:schemeClr val="tx1"/>
                </a:solidFill>
              </a:defRPr>
            </a:lvl4pPr>
            <a:lvl5pPr marL="2000250" indent="-171450">
              <a:buFont typeface="Arial" pitchFamily="34" charset="0"/>
              <a:buChar char="•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80439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Light Backgrou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6934200" cy="79216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2987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No Side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6934200" cy="79216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94659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50838"/>
            <a:ext cx="6705600" cy="7921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447800"/>
            <a:ext cx="3505200" cy="3429000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447800"/>
            <a:ext cx="3505200" cy="3429000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47124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81000"/>
            <a:ext cx="6934200" cy="792162"/>
          </a:xfrm>
        </p:spPr>
        <p:txBody>
          <a:bodyPr anchor="ctr" anchorCtr="0"/>
          <a:lstStyle>
            <a:lvl1pPr algn="l"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295400"/>
            <a:ext cx="6934200" cy="457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2605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0600" y="1112838"/>
            <a:ext cx="3429000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90600" y="1828801"/>
            <a:ext cx="3429000" cy="38100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1112838"/>
            <a:ext cx="3430557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1828801"/>
            <a:ext cx="3430557" cy="38100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990600" y="350838"/>
            <a:ext cx="6934200" cy="79216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10917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58121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04800"/>
            <a:ext cx="5715000" cy="609600"/>
          </a:xfrm>
        </p:spPr>
        <p:txBody>
          <a:bodyPr anchor="b">
            <a:noAutofit/>
          </a:bodyPr>
          <a:lstStyle>
            <a:lvl1pPr algn="l">
              <a:defRPr sz="2800" b="1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5200" y="979509"/>
            <a:ext cx="5158144" cy="427829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914400"/>
            <a:ext cx="2438400" cy="4724400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38485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42672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57400" y="228600"/>
            <a:ext cx="5486400" cy="3962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57400" y="48339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361183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/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3962400" y="1676400"/>
            <a:ext cx="4648200" cy="838200"/>
          </a:xfrm>
        </p:spPr>
        <p:txBody>
          <a:bodyPr anchor="ctr">
            <a:normAutofit/>
          </a:bodyPr>
          <a:lstStyle>
            <a:lvl1pPr marL="57150" indent="0">
              <a:buFontTx/>
              <a:buNone/>
              <a:defRPr sz="18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3962400" y="2514600"/>
            <a:ext cx="4648200" cy="838200"/>
          </a:xfrm>
        </p:spPr>
        <p:txBody>
          <a:bodyPr anchor="ctr">
            <a:normAutofit/>
          </a:bodyPr>
          <a:lstStyle>
            <a:lvl1pPr marL="57150" indent="0">
              <a:buFontTx/>
              <a:buNone/>
              <a:defRPr sz="18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3962400" y="3352800"/>
            <a:ext cx="4648200" cy="838200"/>
          </a:xfrm>
        </p:spPr>
        <p:txBody>
          <a:bodyPr anchor="ctr">
            <a:normAutofit/>
          </a:bodyPr>
          <a:lstStyle>
            <a:lvl1pPr marL="57150" indent="0">
              <a:buFontTx/>
              <a:buNone/>
              <a:defRPr sz="18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3962400" y="4191000"/>
            <a:ext cx="4648200" cy="838200"/>
          </a:xfrm>
        </p:spPr>
        <p:txBody>
          <a:bodyPr anchor="ctr">
            <a:normAutofit/>
          </a:bodyPr>
          <a:lstStyle>
            <a:lvl1pPr marL="57150" indent="0">
              <a:buFontTx/>
              <a:buNone/>
              <a:defRPr sz="18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914400" y="427038"/>
            <a:ext cx="6934200" cy="79216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48122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143000"/>
            <a:ext cx="3048000" cy="2176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4038600" y="1143000"/>
            <a:ext cx="4114800" cy="2144037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1066800" y="3392186"/>
            <a:ext cx="3048000" cy="224661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15"/>
          </p:nvPr>
        </p:nvSpPr>
        <p:spPr>
          <a:xfrm>
            <a:off x="4038600" y="3392186"/>
            <a:ext cx="4114800" cy="22132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990600" y="381000"/>
            <a:ext cx="6934200" cy="79216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3846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838200" y="3429001"/>
            <a:ext cx="2285997" cy="2133600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3200398" y="3429001"/>
            <a:ext cx="2285997" cy="2133600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4"/>
          </p:nvPr>
        </p:nvSpPr>
        <p:spPr>
          <a:xfrm>
            <a:off x="5562596" y="3429001"/>
            <a:ext cx="2285997" cy="2133600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15"/>
          </p:nvPr>
        </p:nvSpPr>
        <p:spPr>
          <a:xfrm>
            <a:off x="838200" y="1143000"/>
            <a:ext cx="2285997" cy="2209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16"/>
          </p:nvPr>
        </p:nvSpPr>
        <p:spPr>
          <a:xfrm>
            <a:off x="3200397" y="1143000"/>
            <a:ext cx="2286000" cy="2209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half" idx="17"/>
          </p:nvPr>
        </p:nvSpPr>
        <p:spPr>
          <a:xfrm>
            <a:off x="5562597" y="1143000"/>
            <a:ext cx="2286000" cy="2209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838200" y="350838"/>
            <a:ext cx="7010400" cy="79216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5896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ulleted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6705600" cy="79216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066800"/>
            <a:ext cx="7924800" cy="4648200"/>
          </a:xfrm>
        </p:spPr>
        <p:txBody>
          <a:bodyPr>
            <a:normAutofit/>
          </a:bodyPr>
          <a:lstStyle>
            <a:lvl1pPr marL="171450" indent="-171450">
              <a:buFont typeface="Arial" pitchFamily="34" charset="0"/>
              <a:buChar char="•"/>
              <a:defRPr sz="2400">
                <a:solidFill>
                  <a:schemeClr val="tx1"/>
                </a:solidFill>
              </a:defRPr>
            </a:lvl1pPr>
            <a:lvl2pPr marL="628650" indent="-171450"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2pPr>
            <a:lvl3pPr marL="1085850" indent="-171450">
              <a:buFont typeface="Arial" pitchFamily="34" charset="0"/>
              <a:buChar char="•"/>
              <a:defRPr sz="1800">
                <a:solidFill>
                  <a:schemeClr val="tx1"/>
                </a:solidFill>
              </a:defRPr>
            </a:lvl3pPr>
            <a:lvl4pPr marL="1543050" indent="-171450">
              <a:buFont typeface="Arial" pitchFamily="34" charset="0"/>
              <a:buChar char="•"/>
              <a:defRPr sz="1600">
                <a:solidFill>
                  <a:schemeClr val="tx1"/>
                </a:solidFill>
              </a:defRPr>
            </a:lvl4pPr>
            <a:lvl5pPr marL="2000250" indent="-171450">
              <a:buFont typeface="Arial" pitchFamily="34" charset="0"/>
              <a:buChar char="•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90184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Light Backgrou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6934200" cy="79216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7792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No Side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6934200" cy="79216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22716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50838"/>
            <a:ext cx="6705600" cy="7921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447800"/>
            <a:ext cx="3505200" cy="3429000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447800"/>
            <a:ext cx="3505200" cy="3429000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17757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0600" y="1112838"/>
            <a:ext cx="3429000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90600" y="1828801"/>
            <a:ext cx="3429000" cy="38100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1112838"/>
            <a:ext cx="3430557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1828801"/>
            <a:ext cx="3430557" cy="38100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990600" y="350838"/>
            <a:ext cx="6934200" cy="79216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0288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29972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04800"/>
            <a:ext cx="5715000" cy="609600"/>
          </a:xfrm>
        </p:spPr>
        <p:txBody>
          <a:bodyPr anchor="b">
            <a:noAutofit/>
          </a:bodyPr>
          <a:lstStyle>
            <a:lvl1pPr algn="l">
              <a:defRPr sz="2800" b="1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5200" y="979509"/>
            <a:ext cx="5158144" cy="427829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914400"/>
            <a:ext cx="2438400" cy="4724400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52330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video" Target="../media/media1.wmv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media" Target="../media/media1.wmv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lumMod val="75000"/>
              </a:schemeClr>
            </a:gs>
            <a:gs pos="69000">
              <a:schemeClr val="accent1">
                <a:lumMod val="40000"/>
                <a:lumOff val="60000"/>
              </a:schemeClr>
            </a:gs>
            <a:gs pos="100000">
              <a:schemeClr val="accent1">
                <a:lumMod val="20000"/>
                <a:lumOff val="8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kyline.mov">
            <a:hlinkClick r:id="" action="ppaction://media"/>
          </p:cNvPr>
          <p:cNvPicPr>
            <a:picLocks noChangeAspect="1"/>
          </p:cNvPicPr>
          <p:nvPr userDrawn="1">
            <a:vide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billboard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1325" y="-217394"/>
            <a:ext cx="10347325" cy="730399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350838"/>
            <a:ext cx="7010400" cy="79216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143000"/>
            <a:ext cx="7848600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4236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90" r:id="rId6"/>
    <p:sldLayoutId id="2147483691" r:id="rId7"/>
    <p:sldLayoutId id="2147483693" r:id="rId8"/>
    <p:sldLayoutId id="2147483694" r:id="rId9"/>
    <p:sldLayoutId id="2147483695" r:id="rId10"/>
    <p:sldLayoutId id="2147483698" r:id="rId11"/>
    <p:sldLayoutId id="2147483699" r:id="rId12"/>
    <p:sldLayoutId id="2147483700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4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remove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bg2">
              <a:lumMod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spcBef>
          <a:spcPct val="20000"/>
        </a:spcBef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spcBef>
          <a:spcPct val="20000"/>
        </a:spcBef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spcBef>
          <a:spcPct val="20000"/>
        </a:spcBef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spcBef>
          <a:spcPct val="20000"/>
        </a:spcBef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lumMod val="75000"/>
              </a:schemeClr>
            </a:gs>
            <a:gs pos="69000">
              <a:schemeClr val="accent1">
                <a:lumMod val="40000"/>
                <a:lumOff val="60000"/>
              </a:schemeClr>
            </a:gs>
            <a:gs pos="100000">
              <a:schemeClr val="accent1">
                <a:lumMod val="20000"/>
                <a:lumOff val="8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ky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3" y="0"/>
            <a:ext cx="9139233" cy="6858000"/>
          </a:xfrm>
          <a:prstGeom prst="rect">
            <a:avLst/>
          </a:prstGeom>
        </p:spPr>
      </p:pic>
      <p:pic>
        <p:nvPicPr>
          <p:cNvPr id="8" name="billboard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1325" y="-217394"/>
            <a:ext cx="10347325" cy="730399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350838"/>
            <a:ext cx="7010400" cy="79216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143000"/>
            <a:ext cx="7848600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9961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bg2">
              <a:lumMod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spcBef>
          <a:spcPct val="20000"/>
        </a:spcBef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spcBef>
          <a:spcPct val="20000"/>
        </a:spcBef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spcBef>
          <a:spcPct val="20000"/>
        </a:spcBef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spcBef>
          <a:spcPct val="20000"/>
        </a:spcBef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www.youtube.com/watch?v=fpXn3ae4zws" TargetMode="External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boar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27660"/>
            <a:ext cx="8982075" cy="7185660"/>
          </a:xfrm>
          <a:prstGeom prst="rect">
            <a:avLst/>
          </a:prstGeom>
        </p:spPr>
      </p:pic>
      <p:sp>
        <p:nvSpPr>
          <p:cNvPr id="7" name="blue_box"/>
          <p:cNvSpPr/>
          <p:nvPr/>
        </p:nvSpPr>
        <p:spPr>
          <a:xfrm>
            <a:off x="952499" y="595313"/>
            <a:ext cx="6838950" cy="2224087"/>
          </a:xfrm>
          <a:custGeom>
            <a:avLst/>
            <a:gdLst>
              <a:gd name="connsiteX0" fmla="*/ 0 w 6096000"/>
              <a:gd name="connsiteY0" fmla="*/ 0 h 1524000"/>
              <a:gd name="connsiteX1" fmla="*/ 6096000 w 6096000"/>
              <a:gd name="connsiteY1" fmla="*/ 0 h 1524000"/>
              <a:gd name="connsiteX2" fmla="*/ 6096000 w 6096000"/>
              <a:gd name="connsiteY2" fmla="*/ 1524000 h 1524000"/>
              <a:gd name="connsiteX3" fmla="*/ 0 w 6096000"/>
              <a:gd name="connsiteY3" fmla="*/ 1524000 h 1524000"/>
              <a:gd name="connsiteX4" fmla="*/ 0 w 6096000"/>
              <a:gd name="connsiteY4" fmla="*/ 0 h 1524000"/>
              <a:gd name="connsiteX0" fmla="*/ 0 w 6115050"/>
              <a:gd name="connsiteY0" fmla="*/ 0 h 1524000"/>
              <a:gd name="connsiteX1" fmla="*/ 6115050 w 6115050"/>
              <a:gd name="connsiteY1" fmla="*/ 0 h 1524000"/>
              <a:gd name="connsiteX2" fmla="*/ 6115050 w 6115050"/>
              <a:gd name="connsiteY2" fmla="*/ 1524000 h 1524000"/>
              <a:gd name="connsiteX3" fmla="*/ 19050 w 6115050"/>
              <a:gd name="connsiteY3" fmla="*/ 1524000 h 1524000"/>
              <a:gd name="connsiteX4" fmla="*/ 0 w 6115050"/>
              <a:gd name="connsiteY4" fmla="*/ 0 h 1524000"/>
              <a:gd name="connsiteX0" fmla="*/ 161925 w 6276975"/>
              <a:gd name="connsiteY0" fmla="*/ 0 h 1571625"/>
              <a:gd name="connsiteX1" fmla="*/ 6276975 w 6276975"/>
              <a:gd name="connsiteY1" fmla="*/ 0 h 1571625"/>
              <a:gd name="connsiteX2" fmla="*/ 6276975 w 6276975"/>
              <a:gd name="connsiteY2" fmla="*/ 1524000 h 1571625"/>
              <a:gd name="connsiteX3" fmla="*/ 0 w 6276975"/>
              <a:gd name="connsiteY3" fmla="*/ 1571625 h 1571625"/>
              <a:gd name="connsiteX4" fmla="*/ 161925 w 6276975"/>
              <a:gd name="connsiteY4" fmla="*/ 0 h 1571625"/>
              <a:gd name="connsiteX0" fmla="*/ 161925 w 6715125"/>
              <a:gd name="connsiteY0" fmla="*/ 0 h 1571625"/>
              <a:gd name="connsiteX1" fmla="*/ 6715125 w 6715125"/>
              <a:gd name="connsiteY1" fmla="*/ 485775 h 1571625"/>
              <a:gd name="connsiteX2" fmla="*/ 6276975 w 6715125"/>
              <a:gd name="connsiteY2" fmla="*/ 1524000 h 1571625"/>
              <a:gd name="connsiteX3" fmla="*/ 0 w 6715125"/>
              <a:gd name="connsiteY3" fmla="*/ 1571625 h 1571625"/>
              <a:gd name="connsiteX4" fmla="*/ 161925 w 6715125"/>
              <a:gd name="connsiteY4" fmla="*/ 0 h 1571625"/>
              <a:gd name="connsiteX0" fmla="*/ 161925 w 6829425"/>
              <a:gd name="connsiteY0" fmla="*/ 0 h 2209800"/>
              <a:gd name="connsiteX1" fmla="*/ 6715125 w 6829425"/>
              <a:gd name="connsiteY1" fmla="*/ 485775 h 2209800"/>
              <a:gd name="connsiteX2" fmla="*/ 6829425 w 6829425"/>
              <a:gd name="connsiteY2" fmla="*/ 2209800 h 2209800"/>
              <a:gd name="connsiteX3" fmla="*/ 0 w 6829425"/>
              <a:gd name="connsiteY3" fmla="*/ 1571625 h 2209800"/>
              <a:gd name="connsiteX4" fmla="*/ 161925 w 6829425"/>
              <a:gd name="connsiteY4" fmla="*/ 0 h 2209800"/>
              <a:gd name="connsiteX0" fmla="*/ 161925 w 6829425"/>
              <a:gd name="connsiteY0" fmla="*/ 0 h 2209800"/>
              <a:gd name="connsiteX1" fmla="*/ 6715125 w 6829425"/>
              <a:gd name="connsiteY1" fmla="*/ 485775 h 2209800"/>
              <a:gd name="connsiteX2" fmla="*/ 6829425 w 6829425"/>
              <a:gd name="connsiteY2" fmla="*/ 2209800 h 2209800"/>
              <a:gd name="connsiteX3" fmla="*/ 0 w 6829425"/>
              <a:gd name="connsiteY3" fmla="*/ 1571625 h 2209800"/>
              <a:gd name="connsiteX4" fmla="*/ 161925 w 6829425"/>
              <a:gd name="connsiteY4" fmla="*/ 0 h 2209800"/>
              <a:gd name="connsiteX0" fmla="*/ 161925 w 6829425"/>
              <a:gd name="connsiteY0" fmla="*/ 0 h 2209800"/>
              <a:gd name="connsiteX1" fmla="*/ 6715125 w 6829425"/>
              <a:gd name="connsiteY1" fmla="*/ 485775 h 2209800"/>
              <a:gd name="connsiteX2" fmla="*/ 6829425 w 6829425"/>
              <a:gd name="connsiteY2" fmla="*/ 2209800 h 2209800"/>
              <a:gd name="connsiteX3" fmla="*/ 0 w 6829425"/>
              <a:gd name="connsiteY3" fmla="*/ 1762125 h 2209800"/>
              <a:gd name="connsiteX4" fmla="*/ 161925 w 6829425"/>
              <a:gd name="connsiteY4" fmla="*/ 0 h 2209800"/>
              <a:gd name="connsiteX0" fmla="*/ 161925 w 6829425"/>
              <a:gd name="connsiteY0" fmla="*/ 0 h 2209800"/>
              <a:gd name="connsiteX1" fmla="*/ 6715125 w 6829425"/>
              <a:gd name="connsiteY1" fmla="*/ 485775 h 2209800"/>
              <a:gd name="connsiteX2" fmla="*/ 6829425 w 6829425"/>
              <a:gd name="connsiteY2" fmla="*/ 2209800 h 2209800"/>
              <a:gd name="connsiteX3" fmla="*/ 0 w 6829425"/>
              <a:gd name="connsiteY3" fmla="*/ 1828800 h 2209800"/>
              <a:gd name="connsiteX4" fmla="*/ 161925 w 6829425"/>
              <a:gd name="connsiteY4" fmla="*/ 0 h 2209800"/>
              <a:gd name="connsiteX0" fmla="*/ 161925 w 6829425"/>
              <a:gd name="connsiteY0" fmla="*/ 0 h 2209800"/>
              <a:gd name="connsiteX1" fmla="*/ 6715125 w 6829425"/>
              <a:gd name="connsiteY1" fmla="*/ 485775 h 2209800"/>
              <a:gd name="connsiteX2" fmla="*/ 6829425 w 6829425"/>
              <a:gd name="connsiteY2" fmla="*/ 2209800 h 2209800"/>
              <a:gd name="connsiteX3" fmla="*/ 0 w 6829425"/>
              <a:gd name="connsiteY3" fmla="*/ 1866900 h 2209800"/>
              <a:gd name="connsiteX4" fmla="*/ 161925 w 6829425"/>
              <a:gd name="connsiteY4" fmla="*/ 0 h 2209800"/>
              <a:gd name="connsiteX0" fmla="*/ 161925 w 6829425"/>
              <a:gd name="connsiteY0" fmla="*/ 0 h 2209800"/>
              <a:gd name="connsiteX1" fmla="*/ 6686550 w 6829425"/>
              <a:gd name="connsiteY1" fmla="*/ 485775 h 2209800"/>
              <a:gd name="connsiteX2" fmla="*/ 6829425 w 6829425"/>
              <a:gd name="connsiteY2" fmla="*/ 2209800 h 2209800"/>
              <a:gd name="connsiteX3" fmla="*/ 0 w 6829425"/>
              <a:gd name="connsiteY3" fmla="*/ 1866900 h 2209800"/>
              <a:gd name="connsiteX4" fmla="*/ 161925 w 6829425"/>
              <a:gd name="connsiteY4" fmla="*/ 0 h 2209800"/>
              <a:gd name="connsiteX0" fmla="*/ 161925 w 6829425"/>
              <a:gd name="connsiteY0" fmla="*/ 0 h 2209800"/>
              <a:gd name="connsiteX1" fmla="*/ 6653213 w 6829425"/>
              <a:gd name="connsiteY1" fmla="*/ 485775 h 2209800"/>
              <a:gd name="connsiteX2" fmla="*/ 6829425 w 6829425"/>
              <a:gd name="connsiteY2" fmla="*/ 2209800 h 2209800"/>
              <a:gd name="connsiteX3" fmla="*/ 0 w 6829425"/>
              <a:gd name="connsiteY3" fmla="*/ 1866900 h 2209800"/>
              <a:gd name="connsiteX4" fmla="*/ 161925 w 6829425"/>
              <a:gd name="connsiteY4" fmla="*/ 0 h 2209800"/>
              <a:gd name="connsiteX0" fmla="*/ 161925 w 6829425"/>
              <a:gd name="connsiteY0" fmla="*/ 0 h 2209800"/>
              <a:gd name="connsiteX1" fmla="*/ 6681788 w 6829425"/>
              <a:gd name="connsiteY1" fmla="*/ 490537 h 2209800"/>
              <a:gd name="connsiteX2" fmla="*/ 6829425 w 6829425"/>
              <a:gd name="connsiteY2" fmla="*/ 2209800 h 2209800"/>
              <a:gd name="connsiteX3" fmla="*/ 0 w 6829425"/>
              <a:gd name="connsiteY3" fmla="*/ 1866900 h 2209800"/>
              <a:gd name="connsiteX4" fmla="*/ 161925 w 6829425"/>
              <a:gd name="connsiteY4" fmla="*/ 0 h 2209800"/>
              <a:gd name="connsiteX0" fmla="*/ 166687 w 6829425"/>
              <a:gd name="connsiteY0" fmla="*/ 0 h 2224087"/>
              <a:gd name="connsiteX1" fmla="*/ 6681788 w 6829425"/>
              <a:gd name="connsiteY1" fmla="*/ 504824 h 2224087"/>
              <a:gd name="connsiteX2" fmla="*/ 6829425 w 6829425"/>
              <a:gd name="connsiteY2" fmla="*/ 2224087 h 2224087"/>
              <a:gd name="connsiteX3" fmla="*/ 0 w 6829425"/>
              <a:gd name="connsiteY3" fmla="*/ 1881187 h 2224087"/>
              <a:gd name="connsiteX4" fmla="*/ 166687 w 6829425"/>
              <a:gd name="connsiteY4" fmla="*/ 0 h 2224087"/>
              <a:gd name="connsiteX0" fmla="*/ 166687 w 6829425"/>
              <a:gd name="connsiteY0" fmla="*/ 0 h 2224087"/>
              <a:gd name="connsiteX1" fmla="*/ 6681788 w 6829425"/>
              <a:gd name="connsiteY1" fmla="*/ 504824 h 2224087"/>
              <a:gd name="connsiteX2" fmla="*/ 6829425 w 6829425"/>
              <a:gd name="connsiteY2" fmla="*/ 2224087 h 2224087"/>
              <a:gd name="connsiteX3" fmla="*/ 0 w 6829425"/>
              <a:gd name="connsiteY3" fmla="*/ 1881187 h 2224087"/>
              <a:gd name="connsiteX4" fmla="*/ 166687 w 6829425"/>
              <a:gd name="connsiteY4" fmla="*/ 0 h 2224087"/>
              <a:gd name="connsiteX0" fmla="*/ 176212 w 6838950"/>
              <a:gd name="connsiteY0" fmla="*/ 0 h 2224087"/>
              <a:gd name="connsiteX1" fmla="*/ 6691313 w 6838950"/>
              <a:gd name="connsiteY1" fmla="*/ 504824 h 2224087"/>
              <a:gd name="connsiteX2" fmla="*/ 6838950 w 6838950"/>
              <a:gd name="connsiteY2" fmla="*/ 2224087 h 2224087"/>
              <a:gd name="connsiteX3" fmla="*/ 0 w 6838950"/>
              <a:gd name="connsiteY3" fmla="*/ 1881187 h 2224087"/>
              <a:gd name="connsiteX4" fmla="*/ 176212 w 6838950"/>
              <a:gd name="connsiteY4" fmla="*/ 0 h 2224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38950" h="2224087">
                <a:moveTo>
                  <a:pt x="176212" y="0"/>
                </a:moveTo>
                <a:lnTo>
                  <a:pt x="6691313" y="504824"/>
                </a:lnTo>
                <a:lnTo>
                  <a:pt x="6838950" y="2224087"/>
                </a:lnTo>
                <a:lnTo>
                  <a:pt x="0" y="1881187"/>
                </a:lnTo>
                <a:cubicBezTo>
                  <a:pt x="55562" y="1254125"/>
                  <a:pt x="115887" y="636587"/>
                  <a:pt x="176212" y="0"/>
                </a:cubicBezTo>
                <a:close/>
              </a:path>
            </a:pathLst>
          </a:custGeom>
          <a:ln>
            <a:solidFill>
              <a:srgbClr val="0F3A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2895600"/>
            <a:ext cx="6400800" cy="685800"/>
          </a:xfrm>
          <a:scene3d>
            <a:camera prst="orthographicFront">
              <a:rot lat="20699999" lon="20999996" rev="0"/>
            </a:camera>
            <a:lightRig rig="threePt" dir="t"/>
          </a:scene3d>
        </p:spPr>
        <p:txBody>
          <a:bodyPr>
            <a:normAutofit/>
          </a:bodyPr>
          <a:lstStyle/>
          <a:p>
            <a:r>
              <a:rPr lang="en-US" sz="3200" dirty="0" smtClean="0"/>
              <a:t>Multiple Choice</a:t>
            </a:r>
            <a:endParaRPr lang="en-US" sz="32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0037" y="1828800"/>
            <a:ext cx="8382000" cy="933450"/>
          </a:xfrm>
          <a:scene3d>
            <a:camera prst="orthographicFront">
              <a:rot lat="20399991" lon="20999993" rev="0"/>
            </a:camera>
            <a:lightRig rig="threePt" dir="t"/>
          </a:scene3d>
        </p:spPr>
        <p:txBody>
          <a:bodyPr/>
          <a:lstStyle/>
          <a:p>
            <a:r>
              <a:rPr lang="en-US" dirty="0" smtClean="0"/>
              <a:t>Promoting and Selling </a:t>
            </a:r>
            <a:br>
              <a:rPr lang="en-US" dirty="0" smtClean="0"/>
            </a:br>
            <a:r>
              <a:rPr lang="en-US" dirty="0" smtClean="0"/>
              <a:t>+ Law in Society</a:t>
            </a:r>
            <a:br>
              <a:rPr lang="en-US" dirty="0" smtClean="0"/>
            </a:br>
            <a:r>
              <a:rPr lang="en-US" dirty="0" smtClean="0"/>
              <a:t>Revision</a:t>
            </a:r>
            <a:endParaRPr lang="en-US" dirty="0"/>
          </a:p>
        </p:txBody>
      </p:sp>
      <p:pic>
        <p:nvPicPr>
          <p:cNvPr id="9" name="lightbulb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025" y="1981200"/>
            <a:ext cx="1117136" cy="2181225"/>
          </a:xfrm>
          <a:prstGeom prst="rect">
            <a:avLst/>
          </a:prstGeom>
          <a:scene3d>
            <a:camera prst="perspectiveRelaxedModerately" fov="3600000">
              <a:rot lat="20081428" lon="9874" rev="21399449"/>
            </a:camera>
            <a:lightRig rig="threePt" dir="t"/>
          </a:scene3d>
          <a:sp3d/>
        </p:spPr>
      </p:pic>
    </p:spTree>
    <p:extLst>
      <p:ext uri="{BB962C8B-B14F-4D97-AF65-F5344CB8AC3E}">
        <p14:creationId xmlns:p14="http://schemas.microsoft.com/office/powerpoint/2010/main" val="2477459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 build="p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24345" y="838200"/>
            <a:ext cx="7239000" cy="792162"/>
          </a:xfrm>
        </p:spPr>
        <p:txBody>
          <a:bodyPr>
            <a:normAutofit fontScale="90000"/>
          </a:bodyPr>
          <a:lstStyle/>
          <a:p>
            <a:r>
              <a:rPr lang="en-AU" dirty="0" smtClean="0"/>
              <a:t>Question 7 – What are the three main roles of law in Australia?</a:t>
            </a:r>
            <a:endParaRPr lang="en-AU" dirty="0"/>
          </a:p>
        </p:txBody>
      </p:sp>
      <p:sp>
        <p:nvSpPr>
          <p:cNvPr id="12" name="Text Placeholder 1"/>
          <p:cNvSpPr>
            <a:spLocks noGrp="1"/>
          </p:cNvSpPr>
          <p:nvPr>
            <p:ph type="body" sz="quarter" idx="15"/>
          </p:nvPr>
        </p:nvSpPr>
        <p:spPr>
          <a:xfrm>
            <a:off x="3962400" y="1676400"/>
            <a:ext cx="4648200" cy="838200"/>
          </a:xfrm>
        </p:spPr>
        <p:txBody>
          <a:bodyPr/>
          <a:lstStyle/>
          <a:p>
            <a:r>
              <a:rPr lang="en-AU" dirty="0" smtClean="0"/>
              <a:t>A) Prevent anarchy, Punish and Rehabilitate</a:t>
            </a:r>
            <a:endParaRPr lang="en-AU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3962400" y="2514600"/>
            <a:ext cx="4648200" cy="838200"/>
          </a:xfrm>
        </p:spPr>
        <p:txBody>
          <a:bodyPr/>
          <a:lstStyle/>
          <a:p>
            <a:r>
              <a:rPr lang="en-AU" dirty="0" smtClean="0"/>
              <a:t>B) Protection, Freedom and Resolution</a:t>
            </a:r>
            <a:endParaRPr lang="en-AU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3962400" y="3352800"/>
            <a:ext cx="4648200" cy="838200"/>
          </a:xfrm>
        </p:spPr>
        <p:txBody>
          <a:bodyPr/>
          <a:lstStyle/>
          <a:p>
            <a:r>
              <a:rPr lang="en-AU" dirty="0" smtClean="0"/>
              <a:t>C) Restriction, Protection and Prevent anarchy</a:t>
            </a:r>
            <a:endParaRPr lang="en-AU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3962400" y="4191000"/>
            <a:ext cx="4648200" cy="838200"/>
          </a:xfrm>
        </p:spPr>
        <p:txBody>
          <a:bodyPr/>
          <a:lstStyle/>
          <a:p>
            <a:r>
              <a:rPr lang="en-AU" dirty="0" smtClean="0"/>
              <a:t>D) Maintain order, Protection and Punish</a:t>
            </a:r>
            <a:endParaRPr lang="en-AU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362200"/>
            <a:ext cx="3198699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548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001000" cy="792162"/>
          </a:xfrm>
        </p:spPr>
        <p:txBody>
          <a:bodyPr>
            <a:normAutofit fontScale="90000"/>
          </a:bodyPr>
          <a:lstStyle/>
          <a:p>
            <a:r>
              <a:rPr lang="en-AU" dirty="0" smtClean="0"/>
              <a:t>Question 8 – Which type of public law is concerned with the rights and obligations of employers and employees. ?</a:t>
            </a:r>
            <a:endParaRPr lang="en-AU" dirty="0"/>
          </a:p>
        </p:txBody>
      </p:sp>
      <p:sp>
        <p:nvSpPr>
          <p:cNvPr id="12" name="Text Placeholder 1"/>
          <p:cNvSpPr>
            <a:spLocks noGrp="1"/>
          </p:cNvSpPr>
          <p:nvPr>
            <p:ph type="body" sz="quarter" idx="15"/>
          </p:nvPr>
        </p:nvSpPr>
        <p:spPr>
          <a:xfrm>
            <a:off x="6096000" y="1943100"/>
            <a:ext cx="4648200" cy="838200"/>
          </a:xfrm>
        </p:spPr>
        <p:txBody>
          <a:bodyPr/>
          <a:lstStyle/>
          <a:p>
            <a:r>
              <a:rPr lang="en-AU" dirty="0" smtClean="0"/>
              <a:t>A) Tort</a:t>
            </a:r>
            <a:endParaRPr lang="en-AU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6096000" y="2781300"/>
            <a:ext cx="4648200" cy="838200"/>
          </a:xfrm>
        </p:spPr>
        <p:txBody>
          <a:bodyPr/>
          <a:lstStyle/>
          <a:p>
            <a:r>
              <a:rPr lang="en-AU" dirty="0" smtClean="0"/>
              <a:t>B) Contract</a:t>
            </a:r>
            <a:endParaRPr lang="en-AU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6096000" y="3619500"/>
            <a:ext cx="4648200" cy="838200"/>
          </a:xfrm>
        </p:spPr>
        <p:txBody>
          <a:bodyPr/>
          <a:lstStyle/>
          <a:p>
            <a:r>
              <a:rPr lang="en-AU" dirty="0" smtClean="0"/>
              <a:t>C) Administrative</a:t>
            </a:r>
            <a:endParaRPr lang="en-AU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6096000" y="4457700"/>
            <a:ext cx="4648200" cy="838200"/>
          </a:xfrm>
        </p:spPr>
        <p:txBody>
          <a:bodyPr/>
          <a:lstStyle/>
          <a:p>
            <a:r>
              <a:rPr lang="en-AU" dirty="0" smtClean="0"/>
              <a:t>D) Industrial</a:t>
            </a:r>
            <a:endParaRPr lang="en-A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819400"/>
            <a:ext cx="2958359" cy="1975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1421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38200" y="685800"/>
            <a:ext cx="8001000" cy="792162"/>
          </a:xfrm>
        </p:spPr>
        <p:txBody>
          <a:bodyPr>
            <a:normAutofit fontScale="90000"/>
          </a:bodyPr>
          <a:lstStyle/>
          <a:p>
            <a:r>
              <a:rPr lang="en-AU" dirty="0" smtClean="0"/>
              <a:t>Question 9 – Negligence, nuisance and trespassing are all examples of Tort Law. What is the another example?</a:t>
            </a:r>
            <a:endParaRPr lang="en-AU" dirty="0"/>
          </a:p>
        </p:txBody>
      </p:sp>
      <p:sp>
        <p:nvSpPr>
          <p:cNvPr id="12" name="Text Placeholder 1"/>
          <p:cNvSpPr>
            <a:spLocks noGrp="1"/>
          </p:cNvSpPr>
          <p:nvPr>
            <p:ph type="body" sz="quarter" idx="15"/>
          </p:nvPr>
        </p:nvSpPr>
        <p:spPr>
          <a:xfrm>
            <a:off x="6096000" y="1943100"/>
            <a:ext cx="4648200" cy="838200"/>
          </a:xfrm>
        </p:spPr>
        <p:txBody>
          <a:bodyPr/>
          <a:lstStyle/>
          <a:p>
            <a:r>
              <a:rPr lang="en-AU" dirty="0" smtClean="0"/>
              <a:t>A) Compensation</a:t>
            </a:r>
            <a:endParaRPr lang="en-AU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6096000" y="2781300"/>
            <a:ext cx="4648200" cy="838200"/>
          </a:xfrm>
        </p:spPr>
        <p:txBody>
          <a:bodyPr/>
          <a:lstStyle/>
          <a:p>
            <a:r>
              <a:rPr lang="en-AU" dirty="0" smtClean="0"/>
              <a:t>B) Vandalism</a:t>
            </a:r>
            <a:endParaRPr lang="en-AU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6096000" y="3619500"/>
            <a:ext cx="4648200" cy="838200"/>
          </a:xfrm>
        </p:spPr>
        <p:txBody>
          <a:bodyPr/>
          <a:lstStyle/>
          <a:p>
            <a:r>
              <a:rPr lang="en-AU" dirty="0" smtClean="0"/>
              <a:t>C) Defamation</a:t>
            </a:r>
            <a:endParaRPr lang="en-AU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6096000" y="4457700"/>
            <a:ext cx="4648200" cy="838200"/>
          </a:xfrm>
        </p:spPr>
        <p:txBody>
          <a:bodyPr/>
          <a:lstStyle/>
          <a:p>
            <a:r>
              <a:rPr lang="en-AU" dirty="0" smtClean="0"/>
              <a:t>D) Protection</a:t>
            </a:r>
            <a:endParaRPr lang="en-A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819400"/>
            <a:ext cx="2790237" cy="1867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6425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5800" y="685800"/>
            <a:ext cx="8001000" cy="792162"/>
          </a:xfrm>
        </p:spPr>
        <p:txBody>
          <a:bodyPr>
            <a:normAutofit fontScale="90000"/>
          </a:bodyPr>
          <a:lstStyle/>
          <a:p>
            <a:r>
              <a:rPr lang="en-AU" dirty="0" smtClean="0"/>
              <a:t>Question 10 – Who presides over the District court?</a:t>
            </a:r>
            <a:endParaRPr lang="en-AU" dirty="0"/>
          </a:p>
        </p:txBody>
      </p:sp>
      <p:sp>
        <p:nvSpPr>
          <p:cNvPr id="12" name="Text Placeholder 1"/>
          <p:cNvSpPr>
            <a:spLocks noGrp="1"/>
          </p:cNvSpPr>
          <p:nvPr>
            <p:ph type="body" sz="quarter" idx="15"/>
          </p:nvPr>
        </p:nvSpPr>
        <p:spPr>
          <a:xfrm>
            <a:off x="6096000" y="1943100"/>
            <a:ext cx="4648200" cy="838200"/>
          </a:xfrm>
        </p:spPr>
        <p:txBody>
          <a:bodyPr/>
          <a:lstStyle/>
          <a:p>
            <a:r>
              <a:rPr lang="en-AU" dirty="0" smtClean="0"/>
              <a:t>A) Judge</a:t>
            </a:r>
            <a:endParaRPr lang="en-AU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6096000" y="2781300"/>
            <a:ext cx="4648200" cy="838200"/>
          </a:xfrm>
        </p:spPr>
        <p:txBody>
          <a:bodyPr/>
          <a:lstStyle/>
          <a:p>
            <a:r>
              <a:rPr lang="en-AU" dirty="0" smtClean="0"/>
              <a:t>B) Jury</a:t>
            </a:r>
            <a:endParaRPr lang="en-AU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6096000" y="3619500"/>
            <a:ext cx="4648200" cy="838200"/>
          </a:xfrm>
        </p:spPr>
        <p:txBody>
          <a:bodyPr/>
          <a:lstStyle/>
          <a:p>
            <a:r>
              <a:rPr lang="en-AU" dirty="0" smtClean="0"/>
              <a:t>C) Magistrate</a:t>
            </a:r>
            <a:endParaRPr lang="en-AU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6096000" y="4457700"/>
            <a:ext cx="4648200" cy="838200"/>
          </a:xfrm>
        </p:spPr>
        <p:txBody>
          <a:bodyPr/>
          <a:lstStyle/>
          <a:p>
            <a:r>
              <a:rPr lang="en-AU" dirty="0" smtClean="0"/>
              <a:t>D) Lawyer</a:t>
            </a:r>
            <a:endParaRPr lang="en-AU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971800"/>
            <a:ext cx="2663669" cy="177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7732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boar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27660"/>
            <a:ext cx="8982075" cy="7185660"/>
          </a:xfrm>
          <a:prstGeom prst="rect">
            <a:avLst/>
          </a:prstGeom>
        </p:spPr>
      </p:pic>
      <p:sp>
        <p:nvSpPr>
          <p:cNvPr id="7" name="blue_box"/>
          <p:cNvSpPr/>
          <p:nvPr/>
        </p:nvSpPr>
        <p:spPr>
          <a:xfrm>
            <a:off x="952499" y="595313"/>
            <a:ext cx="6838950" cy="2224087"/>
          </a:xfrm>
          <a:custGeom>
            <a:avLst/>
            <a:gdLst>
              <a:gd name="connsiteX0" fmla="*/ 0 w 6096000"/>
              <a:gd name="connsiteY0" fmla="*/ 0 h 1524000"/>
              <a:gd name="connsiteX1" fmla="*/ 6096000 w 6096000"/>
              <a:gd name="connsiteY1" fmla="*/ 0 h 1524000"/>
              <a:gd name="connsiteX2" fmla="*/ 6096000 w 6096000"/>
              <a:gd name="connsiteY2" fmla="*/ 1524000 h 1524000"/>
              <a:gd name="connsiteX3" fmla="*/ 0 w 6096000"/>
              <a:gd name="connsiteY3" fmla="*/ 1524000 h 1524000"/>
              <a:gd name="connsiteX4" fmla="*/ 0 w 6096000"/>
              <a:gd name="connsiteY4" fmla="*/ 0 h 1524000"/>
              <a:gd name="connsiteX0" fmla="*/ 0 w 6115050"/>
              <a:gd name="connsiteY0" fmla="*/ 0 h 1524000"/>
              <a:gd name="connsiteX1" fmla="*/ 6115050 w 6115050"/>
              <a:gd name="connsiteY1" fmla="*/ 0 h 1524000"/>
              <a:gd name="connsiteX2" fmla="*/ 6115050 w 6115050"/>
              <a:gd name="connsiteY2" fmla="*/ 1524000 h 1524000"/>
              <a:gd name="connsiteX3" fmla="*/ 19050 w 6115050"/>
              <a:gd name="connsiteY3" fmla="*/ 1524000 h 1524000"/>
              <a:gd name="connsiteX4" fmla="*/ 0 w 6115050"/>
              <a:gd name="connsiteY4" fmla="*/ 0 h 1524000"/>
              <a:gd name="connsiteX0" fmla="*/ 161925 w 6276975"/>
              <a:gd name="connsiteY0" fmla="*/ 0 h 1571625"/>
              <a:gd name="connsiteX1" fmla="*/ 6276975 w 6276975"/>
              <a:gd name="connsiteY1" fmla="*/ 0 h 1571625"/>
              <a:gd name="connsiteX2" fmla="*/ 6276975 w 6276975"/>
              <a:gd name="connsiteY2" fmla="*/ 1524000 h 1571625"/>
              <a:gd name="connsiteX3" fmla="*/ 0 w 6276975"/>
              <a:gd name="connsiteY3" fmla="*/ 1571625 h 1571625"/>
              <a:gd name="connsiteX4" fmla="*/ 161925 w 6276975"/>
              <a:gd name="connsiteY4" fmla="*/ 0 h 1571625"/>
              <a:gd name="connsiteX0" fmla="*/ 161925 w 6715125"/>
              <a:gd name="connsiteY0" fmla="*/ 0 h 1571625"/>
              <a:gd name="connsiteX1" fmla="*/ 6715125 w 6715125"/>
              <a:gd name="connsiteY1" fmla="*/ 485775 h 1571625"/>
              <a:gd name="connsiteX2" fmla="*/ 6276975 w 6715125"/>
              <a:gd name="connsiteY2" fmla="*/ 1524000 h 1571625"/>
              <a:gd name="connsiteX3" fmla="*/ 0 w 6715125"/>
              <a:gd name="connsiteY3" fmla="*/ 1571625 h 1571625"/>
              <a:gd name="connsiteX4" fmla="*/ 161925 w 6715125"/>
              <a:gd name="connsiteY4" fmla="*/ 0 h 1571625"/>
              <a:gd name="connsiteX0" fmla="*/ 161925 w 6829425"/>
              <a:gd name="connsiteY0" fmla="*/ 0 h 2209800"/>
              <a:gd name="connsiteX1" fmla="*/ 6715125 w 6829425"/>
              <a:gd name="connsiteY1" fmla="*/ 485775 h 2209800"/>
              <a:gd name="connsiteX2" fmla="*/ 6829425 w 6829425"/>
              <a:gd name="connsiteY2" fmla="*/ 2209800 h 2209800"/>
              <a:gd name="connsiteX3" fmla="*/ 0 w 6829425"/>
              <a:gd name="connsiteY3" fmla="*/ 1571625 h 2209800"/>
              <a:gd name="connsiteX4" fmla="*/ 161925 w 6829425"/>
              <a:gd name="connsiteY4" fmla="*/ 0 h 2209800"/>
              <a:gd name="connsiteX0" fmla="*/ 161925 w 6829425"/>
              <a:gd name="connsiteY0" fmla="*/ 0 h 2209800"/>
              <a:gd name="connsiteX1" fmla="*/ 6715125 w 6829425"/>
              <a:gd name="connsiteY1" fmla="*/ 485775 h 2209800"/>
              <a:gd name="connsiteX2" fmla="*/ 6829425 w 6829425"/>
              <a:gd name="connsiteY2" fmla="*/ 2209800 h 2209800"/>
              <a:gd name="connsiteX3" fmla="*/ 0 w 6829425"/>
              <a:gd name="connsiteY3" fmla="*/ 1571625 h 2209800"/>
              <a:gd name="connsiteX4" fmla="*/ 161925 w 6829425"/>
              <a:gd name="connsiteY4" fmla="*/ 0 h 2209800"/>
              <a:gd name="connsiteX0" fmla="*/ 161925 w 6829425"/>
              <a:gd name="connsiteY0" fmla="*/ 0 h 2209800"/>
              <a:gd name="connsiteX1" fmla="*/ 6715125 w 6829425"/>
              <a:gd name="connsiteY1" fmla="*/ 485775 h 2209800"/>
              <a:gd name="connsiteX2" fmla="*/ 6829425 w 6829425"/>
              <a:gd name="connsiteY2" fmla="*/ 2209800 h 2209800"/>
              <a:gd name="connsiteX3" fmla="*/ 0 w 6829425"/>
              <a:gd name="connsiteY3" fmla="*/ 1762125 h 2209800"/>
              <a:gd name="connsiteX4" fmla="*/ 161925 w 6829425"/>
              <a:gd name="connsiteY4" fmla="*/ 0 h 2209800"/>
              <a:gd name="connsiteX0" fmla="*/ 161925 w 6829425"/>
              <a:gd name="connsiteY0" fmla="*/ 0 h 2209800"/>
              <a:gd name="connsiteX1" fmla="*/ 6715125 w 6829425"/>
              <a:gd name="connsiteY1" fmla="*/ 485775 h 2209800"/>
              <a:gd name="connsiteX2" fmla="*/ 6829425 w 6829425"/>
              <a:gd name="connsiteY2" fmla="*/ 2209800 h 2209800"/>
              <a:gd name="connsiteX3" fmla="*/ 0 w 6829425"/>
              <a:gd name="connsiteY3" fmla="*/ 1828800 h 2209800"/>
              <a:gd name="connsiteX4" fmla="*/ 161925 w 6829425"/>
              <a:gd name="connsiteY4" fmla="*/ 0 h 2209800"/>
              <a:gd name="connsiteX0" fmla="*/ 161925 w 6829425"/>
              <a:gd name="connsiteY0" fmla="*/ 0 h 2209800"/>
              <a:gd name="connsiteX1" fmla="*/ 6715125 w 6829425"/>
              <a:gd name="connsiteY1" fmla="*/ 485775 h 2209800"/>
              <a:gd name="connsiteX2" fmla="*/ 6829425 w 6829425"/>
              <a:gd name="connsiteY2" fmla="*/ 2209800 h 2209800"/>
              <a:gd name="connsiteX3" fmla="*/ 0 w 6829425"/>
              <a:gd name="connsiteY3" fmla="*/ 1866900 h 2209800"/>
              <a:gd name="connsiteX4" fmla="*/ 161925 w 6829425"/>
              <a:gd name="connsiteY4" fmla="*/ 0 h 2209800"/>
              <a:gd name="connsiteX0" fmla="*/ 161925 w 6829425"/>
              <a:gd name="connsiteY0" fmla="*/ 0 h 2209800"/>
              <a:gd name="connsiteX1" fmla="*/ 6686550 w 6829425"/>
              <a:gd name="connsiteY1" fmla="*/ 485775 h 2209800"/>
              <a:gd name="connsiteX2" fmla="*/ 6829425 w 6829425"/>
              <a:gd name="connsiteY2" fmla="*/ 2209800 h 2209800"/>
              <a:gd name="connsiteX3" fmla="*/ 0 w 6829425"/>
              <a:gd name="connsiteY3" fmla="*/ 1866900 h 2209800"/>
              <a:gd name="connsiteX4" fmla="*/ 161925 w 6829425"/>
              <a:gd name="connsiteY4" fmla="*/ 0 h 2209800"/>
              <a:gd name="connsiteX0" fmla="*/ 161925 w 6829425"/>
              <a:gd name="connsiteY0" fmla="*/ 0 h 2209800"/>
              <a:gd name="connsiteX1" fmla="*/ 6653213 w 6829425"/>
              <a:gd name="connsiteY1" fmla="*/ 485775 h 2209800"/>
              <a:gd name="connsiteX2" fmla="*/ 6829425 w 6829425"/>
              <a:gd name="connsiteY2" fmla="*/ 2209800 h 2209800"/>
              <a:gd name="connsiteX3" fmla="*/ 0 w 6829425"/>
              <a:gd name="connsiteY3" fmla="*/ 1866900 h 2209800"/>
              <a:gd name="connsiteX4" fmla="*/ 161925 w 6829425"/>
              <a:gd name="connsiteY4" fmla="*/ 0 h 2209800"/>
              <a:gd name="connsiteX0" fmla="*/ 161925 w 6829425"/>
              <a:gd name="connsiteY0" fmla="*/ 0 h 2209800"/>
              <a:gd name="connsiteX1" fmla="*/ 6681788 w 6829425"/>
              <a:gd name="connsiteY1" fmla="*/ 490537 h 2209800"/>
              <a:gd name="connsiteX2" fmla="*/ 6829425 w 6829425"/>
              <a:gd name="connsiteY2" fmla="*/ 2209800 h 2209800"/>
              <a:gd name="connsiteX3" fmla="*/ 0 w 6829425"/>
              <a:gd name="connsiteY3" fmla="*/ 1866900 h 2209800"/>
              <a:gd name="connsiteX4" fmla="*/ 161925 w 6829425"/>
              <a:gd name="connsiteY4" fmla="*/ 0 h 2209800"/>
              <a:gd name="connsiteX0" fmla="*/ 166687 w 6829425"/>
              <a:gd name="connsiteY0" fmla="*/ 0 h 2224087"/>
              <a:gd name="connsiteX1" fmla="*/ 6681788 w 6829425"/>
              <a:gd name="connsiteY1" fmla="*/ 504824 h 2224087"/>
              <a:gd name="connsiteX2" fmla="*/ 6829425 w 6829425"/>
              <a:gd name="connsiteY2" fmla="*/ 2224087 h 2224087"/>
              <a:gd name="connsiteX3" fmla="*/ 0 w 6829425"/>
              <a:gd name="connsiteY3" fmla="*/ 1881187 h 2224087"/>
              <a:gd name="connsiteX4" fmla="*/ 166687 w 6829425"/>
              <a:gd name="connsiteY4" fmla="*/ 0 h 2224087"/>
              <a:gd name="connsiteX0" fmla="*/ 166687 w 6829425"/>
              <a:gd name="connsiteY0" fmla="*/ 0 h 2224087"/>
              <a:gd name="connsiteX1" fmla="*/ 6681788 w 6829425"/>
              <a:gd name="connsiteY1" fmla="*/ 504824 h 2224087"/>
              <a:gd name="connsiteX2" fmla="*/ 6829425 w 6829425"/>
              <a:gd name="connsiteY2" fmla="*/ 2224087 h 2224087"/>
              <a:gd name="connsiteX3" fmla="*/ 0 w 6829425"/>
              <a:gd name="connsiteY3" fmla="*/ 1881187 h 2224087"/>
              <a:gd name="connsiteX4" fmla="*/ 166687 w 6829425"/>
              <a:gd name="connsiteY4" fmla="*/ 0 h 2224087"/>
              <a:gd name="connsiteX0" fmla="*/ 176212 w 6838950"/>
              <a:gd name="connsiteY0" fmla="*/ 0 h 2224087"/>
              <a:gd name="connsiteX1" fmla="*/ 6691313 w 6838950"/>
              <a:gd name="connsiteY1" fmla="*/ 504824 h 2224087"/>
              <a:gd name="connsiteX2" fmla="*/ 6838950 w 6838950"/>
              <a:gd name="connsiteY2" fmla="*/ 2224087 h 2224087"/>
              <a:gd name="connsiteX3" fmla="*/ 0 w 6838950"/>
              <a:gd name="connsiteY3" fmla="*/ 1881187 h 2224087"/>
              <a:gd name="connsiteX4" fmla="*/ 176212 w 6838950"/>
              <a:gd name="connsiteY4" fmla="*/ 0 h 2224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38950" h="2224087">
                <a:moveTo>
                  <a:pt x="176212" y="0"/>
                </a:moveTo>
                <a:lnTo>
                  <a:pt x="6691313" y="504824"/>
                </a:lnTo>
                <a:lnTo>
                  <a:pt x="6838950" y="2224087"/>
                </a:lnTo>
                <a:lnTo>
                  <a:pt x="0" y="1881187"/>
                </a:lnTo>
                <a:cubicBezTo>
                  <a:pt x="55562" y="1254125"/>
                  <a:pt x="115887" y="636587"/>
                  <a:pt x="176212" y="0"/>
                </a:cubicBezTo>
                <a:close/>
              </a:path>
            </a:pathLst>
          </a:custGeom>
          <a:ln>
            <a:solidFill>
              <a:srgbClr val="0F3A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4849" y="3429000"/>
            <a:ext cx="3276600" cy="685800"/>
          </a:xfrm>
          <a:scene3d>
            <a:camera prst="orthographicFront">
              <a:rot lat="20699999" lon="20999996" rev="0"/>
            </a:camera>
            <a:lightRig rig="threePt" dir="t"/>
          </a:scene3d>
        </p:spPr>
        <p:txBody>
          <a:bodyPr>
            <a:normAutofit/>
          </a:bodyPr>
          <a:lstStyle/>
          <a:p>
            <a:r>
              <a:rPr lang="en-US" sz="3200" dirty="0" smtClean="0"/>
              <a:t>70%+</a:t>
            </a:r>
            <a:endParaRPr lang="en-US" sz="32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67037" y="1240631"/>
            <a:ext cx="5110163" cy="933450"/>
          </a:xfrm>
          <a:scene3d>
            <a:camera prst="orthographicFront">
              <a:rot lat="20399991" lon="20999993" rev="0"/>
            </a:camera>
            <a:lightRig rig="threePt" dir="t"/>
          </a:scene3d>
        </p:spPr>
        <p:txBody>
          <a:bodyPr/>
          <a:lstStyle/>
          <a:p>
            <a:r>
              <a:rPr lang="en-US" dirty="0" smtClean="0"/>
              <a:t>HARD LEVEL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24" t="1494" r="16218" b="39394"/>
          <a:stretch/>
        </p:blipFill>
        <p:spPr bwMode="auto">
          <a:xfrm rot="2284044">
            <a:off x="1674573" y="2082185"/>
            <a:ext cx="2246409" cy="1263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2373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 build="p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914400" y="609600"/>
            <a:ext cx="7239000" cy="792162"/>
          </a:xfrm>
        </p:spPr>
        <p:txBody>
          <a:bodyPr>
            <a:normAutofit fontScale="90000"/>
          </a:bodyPr>
          <a:lstStyle/>
          <a:p>
            <a:r>
              <a:rPr lang="en-AU" dirty="0" smtClean="0"/>
              <a:t>Question 11 – The product below has a micro-market in mind to sell its product. What is this process known as?</a:t>
            </a:r>
            <a:endParaRPr lang="en-AU" dirty="0"/>
          </a:p>
        </p:txBody>
      </p:sp>
      <p:sp>
        <p:nvSpPr>
          <p:cNvPr id="12" name="Text Placeholder 1"/>
          <p:cNvSpPr>
            <a:spLocks noGrp="1"/>
          </p:cNvSpPr>
          <p:nvPr>
            <p:ph type="body" sz="quarter" idx="15"/>
          </p:nvPr>
        </p:nvSpPr>
        <p:spPr>
          <a:xfrm>
            <a:off x="3962400" y="1676400"/>
            <a:ext cx="4648200" cy="838200"/>
          </a:xfrm>
        </p:spPr>
        <p:txBody>
          <a:bodyPr/>
          <a:lstStyle/>
          <a:p>
            <a:r>
              <a:rPr lang="en-AU" dirty="0" smtClean="0"/>
              <a:t>A) Market Segmentation</a:t>
            </a:r>
            <a:endParaRPr lang="en-AU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3962400" y="2514600"/>
            <a:ext cx="4648200" cy="838200"/>
          </a:xfrm>
        </p:spPr>
        <p:txBody>
          <a:bodyPr/>
          <a:lstStyle/>
          <a:p>
            <a:r>
              <a:rPr lang="en-AU" dirty="0" smtClean="0"/>
              <a:t>B) Target Marketing</a:t>
            </a:r>
            <a:endParaRPr lang="en-AU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3962400" y="3352800"/>
            <a:ext cx="4648200" cy="838200"/>
          </a:xfrm>
        </p:spPr>
        <p:txBody>
          <a:bodyPr/>
          <a:lstStyle/>
          <a:p>
            <a:r>
              <a:rPr lang="en-AU" dirty="0" smtClean="0"/>
              <a:t>C) Secondary Marketing</a:t>
            </a:r>
            <a:endParaRPr lang="en-AU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3962400" y="4191000"/>
            <a:ext cx="4648200" cy="838200"/>
          </a:xfrm>
        </p:spPr>
        <p:txBody>
          <a:bodyPr/>
          <a:lstStyle/>
          <a:p>
            <a:r>
              <a:rPr lang="en-AU" dirty="0" smtClean="0"/>
              <a:t>D) Niche marketing</a:t>
            </a:r>
            <a:endParaRPr lang="en-AU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752600"/>
            <a:ext cx="2812473" cy="39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8124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914400" y="609600"/>
            <a:ext cx="7239000" cy="792162"/>
          </a:xfrm>
        </p:spPr>
        <p:txBody>
          <a:bodyPr>
            <a:normAutofit fontScale="90000"/>
          </a:bodyPr>
          <a:lstStyle/>
          <a:p>
            <a:r>
              <a:rPr lang="en-AU" dirty="0" smtClean="0"/>
              <a:t>Question 12 – What is meant by the term “merchantable quality”?</a:t>
            </a:r>
            <a:endParaRPr lang="en-AU" dirty="0"/>
          </a:p>
        </p:txBody>
      </p:sp>
      <p:sp>
        <p:nvSpPr>
          <p:cNvPr id="12" name="Text Placeholder 1"/>
          <p:cNvSpPr>
            <a:spLocks noGrp="1"/>
          </p:cNvSpPr>
          <p:nvPr>
            <p:ph type="body" sz="quarter" idx="15"/>
          </p:nvPr>
        </p:nvSpPr>
        <p:spPr>
          <a:xfrm>
            <a:off x="3962400" y="1676400"/>
            <a:ext cx="4648200" cy="838200"/>
          </a:xfrm>
        </p:spPr>
        <p:txBody>
          <a:bodyPr/>
          <a:lstStyle/>
          <a:p>
            <a:r>
              <a:rPr lang="en-AU" dirty="0" smtClean="0"/>
              <a:t>A) ‘let the buyer beware’</a:t>
            </a:r>
            <a:endParaRPr lang="en-AU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3962400" y="2514600"/>
            <a:ext cx="4648200" cy="838200"/>
          </a:xfrm>
        </p:spPr>
        <p:txBody>
          <a:bodyPr/>
          <a:lstStyle/>
          <a:p>
            <a:r>
              <a:rPr lang="en-AU" dirty="0" smtClean="0"/>
              <a:t>B) Product is suitable for the purpose of being sold</a:t>
            </a:r>
            <a:endParaRPr lang="en-AU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3962400" y="3352800"/>
            <a:ext cx="4648200" cy="838200"/>
          </a:xfrm>
        </p:spPr>
        <p:txBody>
          <a:bodyPr/>
          <a:lstStyle/>
          <a:p>
            <a:r>
              <a:rPr lang="en-AU" dirty="0" smtClean="0"/>
              <a:t>C) The product is of a standard quality for a reasonable price</a:t>
            </a:r>
            <a:endParaRPr lang="en-AU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3962400" y="4191000"/>
            <a:ext cx="4648200" cy="838200"/>
          </a:xfrm>
        </p:spPr>
        <p:txBody>
          <a:bodyPr/>
          <a:lstStyle/>
          <a:p>
            <a:r>
              <a:rPr lang="en-AU" dirty="0" smtClean="0"/>
              <a:t>D) A product is claimed to have a certain characteristic.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66615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914400" y="609600"/>
            <a:ext cx="7239000" cy="792162"/>
          </a:xfrm>
        </p:spPr>
        <p:txBody>
          <a:bodyPr>
            <a:normAutofit fontScale="90000"/>
          </a:bodyPr>
          <a:lstStyle/>
          <a:p>
            <a:r>
              <a:rPr lang="en-AU" dirty="0" smtClean="0"/>
              <a:t>Question 13 – What is the 4</a:t>
            </a:r>
            <a:r>
              <a:rPr lang="en-AU" baseline="30000" dirty="0" smtClean="0"/>
              <a:t>th</a:t>
            </a:r>
            <a:r>
              <a:rPr lang="en-AU" dirty="0" smtClean="0"/>
              <a:t> Step in the process of a bill becoming a law?</a:t>
            </a:r>
            <a:endParaRPr lang="en-AU" dirty="0"/>
          </a:p>
        </p:txBody>
      </p:sp>
      <p:sp>
        <p:nvSpPr>
          <p:cNvPr id="12" name="Text Placeholder 1"/>
          <p:cNvSpPr>
            <a:spLocks noGrp="1"/>
          </p:cNvSpPr>
          <p:nvPr>
            <p:ph type="body" sz="quarter" idx="15"/>
          </p:nvPr>
        </p:nvSpPr>
        <p:spPr>
          <a:xfrm>
            <a:off x="4648200" y="1981200"/>
            <a:ext cx="4648200" cy="838200"/>
          </a:xfrm>
        </p:spPr>
        <p:txBody>
          <a:bodyPr/>
          <a:lstStyle/>
          <a:p>
            <a:r>
              <a:rPr lang="en-AU" dirty="0" smtClean="0"/>
              <a:t>A) Second Reading in the House of Reps</a:t>
            </a:r>
            <a:endParaRPr lang="en-AU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4648200" y="2819400"/>
            <a:ext cx="4648200" cy="838200"/>
          </a:xfrm>
        </p:spPr>
        <p:txBody>
          <a:bodyPr/>
          <a:lstStyle/>
          <a:p>
            <a:r>
              <a:rPr lang="en-AU" dirty="0" smtClean="0"/>
              <a:t>B) Approval by the executive Council</a:t>
            </a:r>
            <a:endParaRPr lang="en-AU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4648200" y="3657600"/>
            <a:ext cx="4648200" cy="838200"/>
          </a:xfrm>
        </p:spPr>
        <p:txBody>
          <a:bodyPr/>
          <a:lstStyle/>
          <a:p>
            <a:r>
              <a:rPr lang="en-AU" dirty="0" smtClean="0"/>
              <a:t>C) First reading in the Senate</a:t>
            </a:r>
            <a:endParaRPr lang="en-AU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4648200" y="4495800"/>
            <a:ext cx="4648200" cy="838200"/>
          </a:xfrm>
        </p:spPr>
        <p:txBody>
          <a:bodyPr/>
          <a:lstStyle/>
          <a:p>
            <a:r>
              <a:rPr lang="en-AU" dirty="0" smtClean="0"/>
              <a:t>D) Third Vote in the House of Reps</a:t>
            </a:r>
            <a:endParaRPr lang="en-AU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895600"/>
            <a:ext cx="1325979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4451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914400" y="609600"/>
            <a:ext cx="7239000" cy="792162"/>
          </a:xfrm>
        </p:spPr>
        <p:txBody>
          <a:bodyPr>
            <a:normAutofit fontScale="90000"/>
          </a:bodyPr>
          <a:lstStyle/>
          <a:p>
            <a:r>
              <a:rPr lang="en-AU" dirty="0" smtClean="0"/>
              <a:t>Question 14 – When Statute law cannot apply to a court case, what then must Judges rely upon to pass a verdict?</a:t>
            </a:r>
            <a:endParaRPr lang="en-AU" dirty="0"/>
          </a:p>
        </p:txBody>
      </p:sp>
      <p:sp>
        <p:nvSpPr>
          <p:cNvPr id="12" name="Text Placeholder 1"/>
          <p:cNvSpPr>
            <a:spLocks noGrp="1"/>
          </p:cNvSpPr>
          <p:nvPr>
            <p:ph type="body" sz="quarter" idx="15"/>
          </p:nvPr>
        </p:nvSpPr>
        <p:spPr>
          <a:xfrm>
            <a:off x="4876800" y="2057400"/>
            <a:ext cx="4648200" cy="838200"/>
          </a:xfrm>
        </p:spPr>
        <p:txBody>
          <a:bodyPr/>
          <a:lstStyle/>
          <a:p>
            <a:r>
              <a:rPr lang="en-AU" dirty="0" smtClean="0"/>
              <a:t>A) Balance of Probabilities</a:t>
            </a:r>
            <a:endParaRPr lang="en-AU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4876800" y="2895600"/>
            <a:ext cx="4648200" cy="838200"/>
          </a:xfrm>
        </p:spPr>
        <p:txBody>
          <a:bodyPr/>
          <a:lstStyle/>
          <a:p>
            <a:r>
              <a:rPr lang="en-AU" dirty="0" smtClean="0"/>
              <a:t>B) Precedents</a:t>
            </a:r>
            <a:endParaRPr lang="en-AU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4876800" y="3733800"/>
            <a:ext cx="4648200" cy="838200"/>
          </a:xfrm>
        </p:spPr>
        <p:txBody>
          <a:bodyPr/>
          <a:lstStyle/>
          <a:p>
            <a:r>
              <a:rPr lang="en-AU" dirty="0" smtClean="0"/>
              <a:t>C) Parliamentary Law</a:t>
            </a:r>
            <a:endParaRPr lang="en-AU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4876800" y="4572000"/>
            <a:ext cx="4648200" cy="838200"/>
          </a:xfrm>
        </p:spPr>
        <p:txBody>
          <a:bodyPr/>
          <a:lstStyle/>
          <a:p>
            <a:r>
              <a:rPr lang="en-AU" dirty="0" smtClean="0"/>
              <a:t>D) Common Law</a:t>
            </a:r>
            <a:endParaRPr lang="en-AU" dirty="0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971800"/>
            <a:ext cx="2133600" cy="1603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2603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38200" y="884238"/>
            <a:ext cx="7239000" cy="792162"/>
          </a:xfrm>
        </p:spPr>
        <p:txBody>
          <a:bodyPr>
            <a:normAutofit fontScale="90000"/>
          </a:bodyPr>
          <a:lstStyle/>
          <a:p>
            <a:r>
              <a:rPr lang="en-AU" dirty="0" smtClean="0"/>
              <a:t>Question 15 – Which of the following misleading practices is NOT covered by the </a:t>
            </a:r>
            <a:r>
              <a:rPr lang="en-AU" i="1" dirty="0" smtClean="0"/>
              <a:t>Trade Practices Act 1974 (Australian Consumer Law)</a:t>
            </a:r>
            <a:endParaRPr lang="en-AU" i="1" dirty="0"/>
          </a:p>
        </p:txBody>
      </p:sp>
      <p:sp>
        <p:nvSpPr>
          <p:cNvPr id="12" name="Text Placeholder 1"/>
          <p:cNvSpPr>
            <a:spLocks noGrp="1"/>
          </p:cNvSpPr>
          <p:nvPr>
            <p:ph type="body" sz="quarter" idx="15"/>
          </p:nvPr>
        </p:nvSpPr>
        <p:spPr>
          <a:xfrm>
            <a:off x="4648200" y="1981200"/>
            <a:ext cx="4648200" cy="838200"/>
          </a:xfrm>
        </p:spPr>
        <p:txBody>
          <a:bodyPr/>
          <a:lstStyle/>
          <a:p>
            <a:r>
              <a:rPr lang="en-AU" dirty="0" smtClean="0"/>
              <a:t>A) Fine Print</a:t>
            </a:r>
            <a:endParaRPr lang="en-AU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4648200" y="2819400"/>
            <a:ext cx="4648200" cy="838200"/>
          </a:xfrm>
        </p:spPr>
        <p:txBody>
          <a:bodyPr/>
          <a:lstStyle/>
          <a:p>
            <a:r>
              <a:rPr lang="en-AU" dirty="0" smtClean="0"/>
              <a:t>B) Special Offers</a:t>
            </a:r>
            <a:endParaRPr lang="en-AU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4648200" y="3657600"/>
            <a:ext cx="4648200" cy="838200"/>
          </a:xfrm>
        </p:spPr>
        <p:txBody>
          <a:bodyPr/>
          <a:lstStyle/>
          <a:p>
            <a:r>
              <a:rPr lang="en-AU" dirty="0" smtClean="0"/>
              <a:t>C) School sponsorship</a:t>
            </a:r>
            <a:endParaRPr lang="en-AU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4648200" y="4495800"/>
            <a:ext cx="4648200" cy="838200"/>
          </a:xfrm>
        </p:spPr>
        <p:txBody>
          <a:bodyPr/>
          <a:lstStyle/>
          <a:p>
            <a:r>
              <a:rPr lang="en-AU" dirty="0" smtClean="0"/>
              <a:t>D) Country of Origin</a:t>
            </a:r>
            <a:endParaRPr lang="en-AU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048000"/>
            <a:ext cx="1828800" cy="1801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1845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boar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27660"/>
            <a:ext cx="8982075" cy="7185660"/>
          </a:xfrm>
          <a:prstGeom prst="rect">
            <a:avLst/>
          </a:prstGeom>
        </p:spPr>
      </p:pic>
      <p:sp>
        <p:nvSpPr>
          <p:cNvPr id="7" name="blue_box"/>
          <p:cNvSpPr/>
          <p:nvPr/>
        </p:nvSpPr>
        <p:spPr>
          <a:xfrm>
            <a:off x="952499" y="595313"/>
            <a:ext cx="6838950" cy="2224087"/>
          </a:xfrm>
          <a:custGeom>
            <a:avLst/>
            <a:gdLst>
              <a:gd name="connsiteX0" fmla="*/ 0 w 6096000"/>
              <a:gd name="connsiteY0" fmla="*/ 0 h 1524000"/>
              <a:gd name="connsiteX1" fmla="*/ 6096000 w 6096000"/>
              <a:gd name="connsiteY1" fmla="*/ 0 h 1524000"/>
              <a:gd name="connsiteX2" fmla="*/ 6096000 w 6096000"/>
              <a:gd name="connsiteY2" fmla="*/ 1524000 h 1524000"/>
              <a:gd name="connsiteX3" fmla="*/ 0 w 6096000"/>
              <a:gd name="connsiteY3" fmla="*/ 1524000 h 1524000"/>
              <a:gd name="connsiteX4" fmla="*/ 0 w 6096000"/>
              <a:gd name="connsiteY4" fmla="*/ 0 h 1524000"/>
              <a:gd name="connsiteX0" fmla="*/ 0 w 6115050"/>
              <a:gd name="connsiteY0" fmla="*/ 0 h 1524000"/>
              <a:gd name="connsiteX1" fmla="*/ 6115050 w 6115050"/>
              <a:gd name="connsiteY1" fmla="*/ 0 h 1524000"/>
              <a:gd name="connsiteX2" fmla="*/ 6115050 w 6115050"/>
              <a:gd name="connsiteY2" fmla="*/ 1524000 h 1524000"/>
              <a:gd name="connsiteX3" fmla="*/ 19050 w 6115050"/>
              <a:gd name="connsiteY3" fmla="*/ 1524000 h 1524000"/>
              <a:gd name="connsiteX4" fmla="*/ 0 w 6115050"/>
              <a:gd name="connsiteY4" fmla="*/ 0 h 1524000"/>
              <a:gd name="connsiteX0" fmla="*/ 161925 w 6276975"/>
              <a:gd name="connsiteY0" fmla="*/ 0 h 1571625"/>
              <a:gd name="connsiteX1" fmla="*/ 6276975 w 6276975"/>
              <a:gd name="connsiteY1" fmla="*/ 0 h 1571625"/>
              <a:gd name="connsiteX2" fmla="*/ 6276975 w 6276975"/>
              <a:gd name="connsiteY2" fmla="*/ 1524000 h 1571625"/>
              <a:gd name="connsiteX3" fmla="*/ 0 w 6276975"/>
              <a:gd name="connsiteY3" fmla="*/ 1571625 h 1571625"/>
              <a:gd name="connsiteX4" fmla="*/ 161925 w 6276975"/>
              <a:gd name="connsiteY4" fmla="*/ 0 h 1571625"/>
              <a:gd name="connsiteX0" fmla="*/ 161925 w 6715125"/>
              <a:gd name="connsiteY0" fmla="*/ 0 h 1571625"/>
              <a:gd name="connsiteX1" fmla="*/ 6715125 w 6715125"/>
              <a:gd name="connsiteY1" fmla="*/ 485775 h 1571625"/>
              <a:gd name="connsiteX2" fmla="*/ 6276975 w 6715125"/>
              <a:gd name="connsiteY2" fmla="*/ 1524000 h 1571625"/>
              <a:gd name="connsiteX3" fmla="*/ 0 w 6715125"/>
              <a:gd name="connsiteY3" fmla="*/ 1571625 h 1571625"/>
              <a:gd name="connsiteX4" fmla="*/ 161925 w 6715125"/>
              <a:gd name="connsiteY4" fmla="*/ 0 h 1571625"/>
              <a:gd name="connsiteX0" fmla="*/ 161925 w 6829425"/>
              <a:gd name="connsiteY0" fmla="*/ 0 h 2209800"/>
              <a:gd name="connsiteX1" fmla="*/ 6715125 w 6829425"/>
              <a:gd name="connsiteY1" fmla="*/ 485775 h 2209800"/>
              <a:gd name="connsiteX2" fmla="*/ 6829425 w 6829425"/>
              <a:gd name="connsiteY2" fmla="*/ 2209800 h 2209800"/>
              <a:gd name="connsiteX3" fmla="*/ 0 w 6829425"/>
              <a:gd name="connsiteY3" fmla="*/ 1571625 h 2209800"/>
              <a:gd name="connsiteX4" fmla="*/ 161925 w 6829425"/>
              <a:gd name="connsiteY4" fmla="*/ 0 h 2209800"/>
              <a:gd name="connsiteX0" fmla="*/ 161925 w 6829425"/>
              <a:gd name="connsiteY0" fmla="*/ 0 h 2209800"/>
              <a:gd name="connsiteX1" fmla="*/ 6715125 w 6829425"/>
              <a:gd name="connsiteY1" fmla="*/ 485775 h 2209800"/>
              <a:gd name="connsiteX2" fmla="*/ 6829425 w 6829425"/>
              <a:gd name="connsiteY2" fmla="*/ 2209800 h 2209800"/>
              <a:gd name="connsiteX3" fmla="*/ 0 w 6829425"/>
              <a:gd name="connsiteY3" fmla="*/ 1571625 h 2209800"/>
              <a:gd name="connsiteX4" fmla="*/ 161925 w 6829425"/>
              <a:gd name="connsiteY4" fmla="*/ 0 h 2209800"/>
              <a:gd name="connsiteX0" fmla="*/ 161925 w 6829425"/>
              <a:gd name="connsiteY0" fmla="*/ 0 h 2209800"/>
              <a:gd name="connsiteX1" fmla="*/ 6715125 w 6829425"/>
              <a:gd name="connsiteY1" fmla="*/ 485775 h 2209800"/>
              <a:gd name="connsiteX2" fmla="*/ 6829425 w 6829425"/>
              <a:gd name="connsiteY2" fmla="*/ 2209800 h 2209800"/>
              <a:gd name="connsiteX3" fmla="*/ 0 w 6829425"/>
              <a:gd name="connsiteY3" fmla="*/ 1762125 h 2209800"/>
              <a:gd name="connsiteX4" fmla="*/ 161925 w 6829425"/>
              <a:gd name="connsiteY4" fmla="*/ 0 h 2209800"/>
              <a:gd name="connsiteX0" fmla="*/ 161925 w 6829425"/>
              <a:gd name="connsiteY0" fmla="*/ 0 h 2209800"/>
              <a:gd name="connsiteX1" fmla="*/ 6715125 w 6829425"/>
              <a:gd name="connsiteY1" fmla="*/ 485775 h 2209800"/>
              <a:gd name="connsiteX2" fmla="*/ 6829425 w 6829425"/>
              <a:gd name="connsiteY2" fmla="*/ 2209800 h 2209800"/>
              <a:gd name="connsiteX3" fmla="*/ 0 w 6829425"/>
              <a:gd name="connsiteY3" fmla="*/ 1828800 h 2209800"/>
              <a:gd name="connsiteX4" fmla="*/ 161925 w 6829425"/>
              <a:gd name="connsiteY4" fmla="*/ 0 h 2209800"/>
              <a:gd name="connsiteX0" fmla="*/ 161925 w 6829425"/>
              <a:gd name="connsiteY0" fmla="*/ 0 h 2209800"/>
              <a:gd name="connsiteX1" fmla="*/ 6715125 w 6829425"/>
              <a:gd name="connsiteY1" fmla="*/ 485775 h 2209800"/>
              <a:gd name="connsiteX2" fmla="*/ 6829425 w 6829425"/>
              <a:gd name="connsiteY2" fmla="*/ 2209800 h 2209800"/>
              <a:gd name="connsiteX3" fmla="*/ 0 w 6829425"/>
              <a:gd name="connsiteY3" fmla="*/ 1866900 h 2209800"/>
              <a:gd name="connsiteX4" fmla="*/ 161925 w 6829425"/>
              <a:gd name="connsiteY4" fmla="*/ 0 h 2209800"/>
              <a:gd name="connsiteX0" fmla="*/ 161925 w 6829425"/>
              <a:gd name="connsiteY0" fmla="*/ 0 h 2209800"/>
              <a:gd name="connsiteX1" fmla="*/ 6686550 w 6829425"/>
              <a:gd name="connsiteY1" fmla="*/ 485775 h 2209800"/>
              <a:gd name="connsiteX2" fmla="*/ 6829425 w 6829425"/>
              <a:gd name="connsiteY2" fmla="*/ 2209800 h 2209800"/>
              <a:gd name="connsiteX3" fmla="*/ 0 w 6829425"/>
              <a:gd name="connsiteY3" fmla="*/ 1866900 h 2209800"/>
              <a:gd name="connsiteX4" fmla="*/ 161925 w 6829425"/>
              <a:gd name="connsiteY4" fmla="*/ 0 h 2209800"/>
              <a:gd name="connsiteX0" fmla="*/ 161925 w 6829425"/>
              <a:gd name="connsiteY0" fmla="*/ 0 h 2209800"/>
              <a:gd name="connsiteX1" fmla="*/ 6653213 w 6829425"/>
              <a:gd name="connsiteY1" fmla="*/ 485775 h 2209800"/>
              <a:gd name="connsiteX2" fmla="*/ 6829425 w 6829425"/>
              <a:gd name="connsiteY2" fmla="*/ 2209800 h 2209800"/>
              <a:gd name="connsiteX3" fmla="*/ 0 w 6829425"/>
              <a:gd name="connsiteY3" fmla="*/ 1866900 h 2209800"/>
              <a:gd name="connsiteX4" fmla="*/ 161925 w 6829425"/>
              <a:gd name="connsiteY4" fmla="*/ 0 h 2209800"/>
              <a:gd name="connsiteX0" fmla="*/ 161925 w 6829425"/>
              <a:gd name="connsiteY0" fmla="*/ 0 h 2209800"/>
              <a:gd name="connsiteX1" fmla="*/ 6681788 w 6829425"/>
              <a:gd name="connsiteY1" fmla="*/ 490537 h 2209800"/>
              <a:gd name="connsiteX2" fmla="*/ 6829425 w 6829425"/>
              <a:gd name="connsiteY2" fmla="*/ 2209800 h 2209800"/>
              <a:gd name="connsiteX3" fmla="*/ 0 w 6829425"/>
              <a:gd name="connsiteY3" fmla="*/ 1866900 h 2209800"/>
              <a:gd name="connsiteX4" fmla="*/ 161925 w 6829425"/>
              <a:gd name="connsiteY4" fmla="*/ 0 h 2209800"/>
              <a:gd name="connsiteX0" fmla="*/ 166687 w 6829425"/>
              <a:gd name="connsiteY0" fmla="*/ 0 h 2224087"/>
              <a:gd name="connsiteX1" fmla="*/ 6681788 w 6829425"/>
              <a:gd name="connsiteY1" fmla="*/ 504824 h 2224087"/>
              <a:gd name="connsiteX2" fmla="*/ 6829425 w 6829425"/>
              <a:gd name="connsiteY2" fmla="*/ 2224087 h 2224087"/>
              <a:gd name="connsiteX3" fmla="*/ 0 w 6829425"/>
              <a:gd name="connsiteY3" fmla="*/ 1881187 h 2224087"/>
              <a:gd name="connsiteX4" fmla="*/ 166687 w 6829425"/>
              <a:gd name="connsiteY4" fmla="*/ 0 h 2224087"/>
              <a:gd name="connsiteX0" fmla="*/ 166687 w 6829425"/>
              <a:gd name="connsiteY0" fmla="*/ 0 h 2224087"/>
              <a:gd name="connsiteX1" fmla="*/ 6681788 w 6829425"/>
              <a:gd name="connsiteY1" fmla="*/ 504824 h 2224087"/>
              <a:gd name="connsiteX2" fmla="*/ 6829425 w 6829425"/>
              <a:gd name="connsiteY2" fmla="*/ 2224087 h 2224087"/>
              <a:gd name="connsiteX3" fmla="*/ 0 w 6829425"/>
              <a:gd name="connsiteY3" fmla="*/ 1881187 h 2224087"/>
              <a:gd name="connsiteX4" fmla="*/ 166687 w 6829425"/>
              <a:gd name="connsiteY4" fmla="*/ 0 h 2224087"/>
              <a:gd name="connsiteX0" fmla="*/ 176212 w 6838950"/>
              <a:gd name="connsiteY0" fmla="*/ 0 h 2224087"/>
              <a:gd name="connsiteX1" fmla="*/ 6691313 w 6838950"/>
              <a:gd name="connsiteY1" fmla="*/ 504824 h 2224087"/>
              <a:gd name="connsiteX2" fmla="*/ 6838950 w 6838950"/>
              <a:gd name="connsiteY2" fmla="*/ 2224087 h 2224087"/>
              <a:gd name="connsiteX3" fmla="*/ 0 w 6838950"/>
              <a:gd name="connsiteY3" fmla="*/ 1881187 h 2224087"/>
              <a:gd name="connsiteX4" fmla="*/ 176212 w 6838950"/>
              <a:gd name="connsiteY4" fmla="*/ 0 h 2224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38950" h="2224087">
                <a:moveTo>
                  <a:pt x="176212" y="0"/>
                </a:moveTo>
                <a:lnTo>
                  <a:pt x="6691313" y="504824"/>
                </a:lnTo>
                <a:lnTo>
                  <a:pt x="6838950" y="2224087"/>
                </a:lnTo>
                <a:lnTo>
                  <a:pt x="0" y="1881187"/>
                </a:lnTo>
                <a:cubicBezTo>
                  <a:pt x="55562" y="1254125"/>
                  <a:pt x="115887" y="636587"/>
                  <a:pt x="176212" y="0"/>
                </a:cubicBezTo>
                <a:close/>
              </a:path>
            </a:pathLst>
          </a:custGeom>
          <a:ln>
            <a:solidFill>
              <a:srgbClr val="0F3A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52800" y="3265170"/>
            <a:ext cx="4267200" cy="685800"/>
          </a:xfrm>
          <a:scene3d>
            <a:camera prst="orthographicFront">
              <a:rot lat="20699999" lon="20999996" rev="0"/>
            </a:camera>
            <a:lightRig rig="threePt" dir="t"/>
          </a:scene3d>
        </p:spPr>
        <p:txBody>
          <a:bodyPr>
            <a:normAutofit/>
          </a:bodyPr>
          <a:lstStyle/>
          <a:p>
            <a:r>
              <a:rPr lang="en-US" sz="3200" dirty="0" smtClean="0"/>
              <a:t>Aim for 100%</a:t>
            </a:r>
            <a:endParaRPr lang="en-US" sz="32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75224" y="1240631"/>
            <a:ext cx="5110163" cy="933450"/>
          </a:xfrm>
          <a:scene3d>
            <a:camera prst="orthographicFront">
              <a:rot lat="20399991" lon="20999993" rev="0"/>
            </a:camera>
            <a:lightRig rig="threePt" dir="t"/>
          </a:scene3d>
        </p:spPr>
        <p:txBody>
          <a:bodyPr/>
          <a:lstStyle/>
          <a:p>
            <a:r>
              <a:rPr lang="en-US" dirty="0" smtClean="0"/>
              <a:t>EASY LEVEL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293"/>
          <a:stretch/>
        </p:blipFill>
        <p:spPr bwMode="auto">
          <a:xfrm rot="351818">
            <a:off x="1808819" y="1968230"/>
            <a:ext cx="1313912" cy="1485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5022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 build="p"/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boar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27660"/>
            <a:ext cx="8982075" cy="7185660"/>
          </a:xfrm>
          <a:prstGeom prst="rect">
            <a:avLst/>
          </a:prstGeom>
        </p:spPr>
      </p:pic>
      <p:sp>
        <p:nvSpPr>
          <p:cNvPr id="7" name="blue_box"/>
          <p:cNvSpPr/>
          <p:nvPr/>
        </p:nvSpPr>
        <p:spPr>
          <a:xfrm>
            <a:off x="952499" y="595313"/>
            <a:ext cx="6838950" cy="2224087"/>
          </a:xfrm>
          <a:custGeom>
            <a:avLst/>
            <a:gdLst>
              <a:gd name="connsiteX0" fmla="*/ 0 w 6096000"/>
              <a:gd name="connsiteY0" fmla="*/ 0 h 1524000"/>
              <a:gd name="connsiteX1" fmla="*/ 6096000 w 6096000"/>
              <a:gd name="connsiteY1" fmla="*/ 0 h 1524000"/>
              <a:gd name="connsiteX2" fmla="*/ 6096000 w 6096000"/>
              <a:gd name="connsiteY2" fmla="*/ 1524000 h 1524000"/>
              <a:gd name="connsiteX3" fmla="*/ 0 w 6096000"/>
              <a:gd name="connsiteY3" fmla="*/ 1524000 h 1524000"/>
              <a:gd name="connsiteX4" fmla="*/ 0 w 6096000"/>
              <a:gd name="connsiteY4" fmla="*/ 0 h 1524000"/>
              <a:gd name="connsiteX0" fmla="*/ 0 w 6115050"/>
              <a:gd name="connsiteY0" fmla="*/ 0 h 1524000"/>
              <a:gd name="connsiteX1" fmla="*/ 6115050 w 6115050"/>
              <a:gd name="connsiteY1" fmla="*/ 0 h 1524000"/>
              <a:gd name="connsiteX2" fmla="*/ 6115050 w 6115050"/>
              <a:gd name="connsiteY2" fmla="*/ 1524000 h 1524000"/>
              <a:gd name="connsiteX3" fmla="*/ 19050 w 6115050"/>
              <a:gd name="connsiteY3" fmla="*/ 1524000 h 1524000"/>
              <a:gd name="connsiteX4" fmla="*/ 0 w 6115050"/>
              <a:gd name="connsiteY4" fmla="*/ 0 h 1524000"/>
              <a:gd name="connsiteX0" fmla="*/ 161925 w 6276975"/>
              <a:gd name="connsiteY0" fmla="*/ 0 h 1571625"/>
              <a:gd name="connsiteX1" fmla="*/ 6276975 w 6276975"/>
              <a:gd name="connsiteY1" fmla="*/ 0 h 1571625"/>
              <a:gd name="connsiteX2" fmla="*/ 6276975 w 6276975"/>
              <a:gd name="connsiteY2" fmla="*/ 1524000 h 1571625"/>
              <a:gd name="connsiteX3" fmla="*/ 0 w 6276975"/>
              <a:gd name="connsiteY3" fmla="*/ 1571625 h 1571625"/>
              <a:gd name="connsiteX4" fmla="*/ 161925 w 6276975"/>
              <a:gd name="connsiteY4" fmla="*/ 0 h 1571625"/>
              <a:gd name="connsiteX0" fmla="*/ 161925 w 6715125"/>
              <a:gd name="connsiteY0" fmla="*/ 0 h 1571625"/>
              <a:gd name="connsiteX1" fmla="*/ 6715125 w 6715125"/>
              <a:gd name="connsiteY1" fmla="*/ 485775 h 1571625"/>
              <a:gd name="connsiteX2" fmla="*/ 6276975 w 6715125"/>
              <a:gd name="connsiteY2" fmla="*/ 1524000 h 1571625"/>
              <a:gd name="connsiteX3" fmla="*/ 0 w 6715125"/>
              <a:gd name="connsiteY3" fmla="*/ 1571625 h 1571625"/>
              <a:gd name="connsiteX4" fmla="*/ 161925 w 6715125"/>
              <a:gd name="connsiteY4" fmla="*/ 0 h 1571625"/>
              <a:gd name="connsiteX0" fmla="*/ 161925 w 6829425"/>
              <a:gd name="connsiteY0" fmla="*/ 0 h 2209800"/>
              <a:gd name="connsiteX1" fmla="*/ 6715125 w 6829425"/>
              <a:gd name="connsiteY1" fmla="*/ 485775 h 2209800"/>
              <a:gd name="connsiteX2" fmla="*/ 6829425 w 6829425"/>
              <a:gd name="connsiteY2" fmla="*/ 2209800 h 2209800"/>
              <a:gd name="connsiteX3" fmla="*/ 0 w 6829425"/>
              <a:gd name="connsiteY3" fmla="*/ 1571625 h 2209800"/>
              <a:gd name="connsiteX4" fmla="*/ 161925 w 6829425"/>
              <a:gd name="connsiteY4" fmla="*/ 0 h 2209800"/>
              <a:gd name="connsiteX0" fmla="*/ 161925 w 6829425"/>
              <a:gd name="connsiteY0" fmla="*/ 0 h 2209800"/>
              <a:gd name="connsiteX1" fmla="*/ 6715125 w 6829425"/>
              <a:gd name="connsiteY1" fmla="*/ 485775 h 2209800"/>
              <a:gd name="connsiteX2" fmla="*/ 6829425 w 6829425"/>
              <a:gd name="connsiteY2" fmla="*/ 2209800 h 2209800"/>
              <a:gd name="connsiteX3" fmla="*/ 0 w 6829425"/>
              <a:gd name="connsiteY3" fmla="*/ 1571625 h 2209800"/>
              <a:gd name="connsiteX4" fmla="*/ 161925 w 6829425"/>
              <a:gd name="connsiteY4" fmla="*/ 0 h 2209800"/>
              <a:gd name="connsiteX0" fmla="*/ 161925 w 6829425"/>
              <a:gd name="connsiteY0" fmla="*/ 0 h 2209800"/>
              <a:gd name="connsiteX1" fmla="*/ 6715125 w 6829425"/>
              <a:gd name="connsiteY1" fmla="*/ 485775 h 2209800"/>
              <a:gd name="connsiteX2" fmla="*/ 6829425 w 6829425"/>
              <a:gd name="connsiteY2" fmla="*/ 2209800 h 2209800"/>
              <a:gd name="connsiteX3" fmla="*/ 0 w 6829425"/>
              <a:gd name="connsiteY3" fmla="*/ 1762125 h 2209800"/>
              <a:gd name="connsiteX4" fmla="*/ 161925 w 6829425"/>
              <a:gd name="connsiteY4" fmla="*/ 0 h 2209800"/>
              <a:gd name="connsiteX0" fmla="*/ 161925 w 6829425"/>
              <a:gd name="connsiteY0" fmla="*/ 0 h 2209800"/>
              <a:gd name="connsiteX1" fmla="*/ 6715125 w 6829425"/>
              <a:gd name="connsiteY1" fmla="*/ 485775 h 2209800"/>
              <a:gd name="connsiteX2" fmla="*/ 6829425 w 6829425"/>
              <a:gd name="connsiteY2" fmla="*/ 2209800 h 2209800"/>
              <a:gd name="connsiteX3" fmla="*/ 0 w 6829425"/>
              <a:gd name="connsiteY3" fmla="*/ 1828800 h 2209800"/>
              <a:gd name="connsiteX4" fmla="*/ 161925 w 6829425"/>
              <a:gd name="connsiteY4" fmla="*/ 0 h 2209800"/>
              <a:gd name="connsiteX0" fmla="*/ 161925 w 6829425"/>
              <a:gd name="connsiteY0" fmla="*/ 0 h 2209800"/>
              <a:gd name="connsiteX1" fmla="*/ 6715125 w 6829425"/>
              <a:gd name="connsiteY1" fmla="*/ 485775 h 2209800"/>
              <a:gd name="connsiteX2" fmla="*/ 6829425 w 6829425"/>
              <a:gd name="connsiteY2" fmla="*/ 2209800 h 2209800"/>
              <a:gd name="connsiteX3" fmla="*/ 0 w 6829425"/>
              <a:gd name="connsiteY3" fmla="*/ 1866900 h 2209800"/>
              <a:gd name="connsiteX4" fmla="*/ 161925 w 6829425"/>
              <a:gd name="connsiteY4" fmla="*/ 0 h 2209800"/>
              <a:gd name="connsiteX0" fmla="*/ 161925 w 6829425"/>
              <a:gd name="connsiteY0" fmla="*/ 0 h 2209800"/>
              <a:gd name="connsiteX1" fmla="*/ 6686550 w 6829425"/>
              <a:gd name="connsiteY1" fmla="*/ 485775 h 2209800"/>
              <a:gd name="connsiteX2" fmla="*/ 6829425 w 6829425"/>
              <a:gd name="connsiteY2" fmla="*/ 2209800 h 2209800"/>
              <a:gd name="connsiteX3" fmla="*/ 0 w 6829425"/>
              <a:gd name="connsiteY3" fmla="*/ 1866900 h 2209800"/>
              <a:gd name="connsiteX4" fmla="*/ 161925 w 6829425"/>
              <a:gd name="connsiteY4" fmla="*/ 0 h 2209800"/>
              <a:gd name="connsiteX0" fmla="*/ 161925 w 6829425"/>
              <a:gd name="connsiteY0" fmla="*/ 0 h 2209800"/>
              <a:gd name="connsiteX1" fmla="*/ 6653213 w 6829425"/>
              <a:gd name="connsiteY1" fmla="*/ 485775 h 2209800"/>
              <a:gd name="connsiteX2" fmla="*/ 6829425 w 6829425"/>
              <a:gd name="connsiteY2" fmla="*/ 2209800 h 2209800"/>
              <a:gd name="connsiteX3" fmla="*/ 0 w 6829425"/>
              <a:gd name="connsiteY3" fmla="*/ 1866900 h 2209800"/>
              <a:gd name="connsiteX4" fmla="*/ 161925 w 6829425"/>
              <a:gd name="connsiteY4" fmla="*/ 0 h 2209800"/>
              <a:gd name="connsiteX0" fmla="*/ 161925 w 6829425"/>
              <a:gd name="connsiteY0" fmla="*/ 0 h 2209800"/>
              <a:gd name="connsiteX1" fmla="*/ 6681788 w 6829425"/>
              <a:gd name="connsiteY1" fmla="*/ 490537 h 2209800"/>
              <a:gd name="connsiteX2" fmla="*/ 6829425 w 6829425"/>
              <a:gd name="connsiteY2" fmla="*/ 2209800 h 2209800"/>
              <a:gd name="connsiteX3" fmla="*/ 0 w 6829425"/>
              <a:gd name="connsiteY3" fmla="*/ 1866900 h 2209800"/>
              <a:gd name="connsiteX4" fmla="*/ 161925 w 6829425"/>
              <a:gd name="connsiteY4" fmla="*/ 0 h 2209800"/>
              <a:gd name="connsiteX0" fmla="*/ 166687 w 6829425"/>
              <a:gd name="connsiteY0" fmla="*/ 0 h 2224087"/>
              <a:gd name="connsiteX1" fmla="*/ 6681788 w 6829425"/>
              <a:gd name="connsiteY1" fmla="*/ 504824 h 2224087"/>
              <a:gd name="connsiteX2" fmla="*/ 6829425 w 6829425"/>
              <a:gd name="connsiteY2" fmla="*/ 2224087 h 2224087"/>
              <a:gd name="connsiteX3" fmla="*/ 0 w 6829425"/>
              <a:gd name="connsiteY3" fmla="*/ 1881187 h 2224087"/>
              <a:gd name="connsiteX4" fmla="*/ 166687 w 6829425"/>
              <a:gd name="connsiteY4" fmla="*/ 0 h 2224087"/>
              <a:gd name="connsiteX0" fmla="*/ 166687 w 6829425"/>
              <a:gd name="connsiteY0" fmla="*/ 0 h 2224087"/>
              <a:gd name="connsiteX1" fmla="*/ 6681788 w 6829425"/>
              <a:gd name="connsiteY1" fmla="*/ 504824 h 2224087"/>
              <a:gd name="connsiteX2" fmla="*/ 6829425 w 6829425"/>
              <a:gd name="connsiteY2" fmla="*/ 2224087 h 2224087"/>
              <a:gd name="connsiteX3" fmla="*/ 0 w 6829425"/>
              <a:gd name="connsiteY3" fmla="*/ 1881187 h 2224087"/>
              <a:gd name="connsiteX4" fmla="*/ 166687 w 6829425"/>
              <a:gd name="connsiteY4" fmla="*/ 0 h 2224087"/>
              <a:gd name="connsiteX0" fmla="*/ 176212 w 6838950"/>
              <a:gd name="connsiteY0" fmla="*/ 0 h 2224087"/>
              <a:gd name="connsiteX1" fmla="*/ 6691313 w 6838950"/>
              <a:gd name="connsiteY1" fmla="*/ 504824 h 2224087"/>
              <a:gd name="connsiteX2" fmla="*/ 6838950 w 6838950"/>
              <a:gd name="connsiteY2" fmla="*/ 2224087 h 2224087"/>
              <a:gd name="connsiteX3" fmla="*/ 0 w 6838950"/>
              <a:gd name="connsiteY3" fmla="*/ 1881187 h 2224087"/>
              <a:gd name="connsiteX4" fmla="*/ 176212 w 6838950"/>
              <a:gd name="connsiteY4" fmla="*/ 0 h 2224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38950" h="2224087">
                <a:moveTo>
                  <a:pt x="176212" y="0"/>
                </a:moveTo>
                <a:lnTo>
                  <a:pt x="6691313" y="504824"/>
                </a:lnTo>
                <a:lnTo>
                  <a:pt x="6838950" y="2224087"/>
                </a:lnTo>
                <a:lnTo>
                  <a:pt x="0" y="1881187"/>
                </a:lnTo>
                <a:cubicBezTo>
                  <a:pt x="55562" y="1254125"/>
                  <a:pt x="115887" y="636587"/>
                  <a:pt x="176212" y="0"/>
                </a:cubicBezTo>
                <a:close/>
              </a:path>
            </a:pathLst>
          </a:custGeom>
          <a:ln>
            <a:solidFill>
              <a:srgbClr val="0F3A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52800" y="3265170"/>
            <a:ext cx="4267200" cy="685800"/>
          </a:xfrm>
          <a:scene3d>
            <a:camera prst="orthographicFront">
              <a:rot lat="20699999" lon="20999996" rev="0"/>
            </a:camera>
            <a:lightRig rig="threePt" dir="t"/>
          </a:scene3d>
        </p:spPr>
        <p:txBody>
          <a:bodyPr>
            <a:normAutofit/>
          </a:bodyPr>
          <a:lstStyle/>
          <a:p>
            <a:r>
              <a:rPr lang="en-US" sz="3200" dirty="0" smtClean="0"/>
              <a:t>50%+</a:t>
            </a:r>
            <a:endParaRPr lang="en-US" sz="32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67037" y="1885950"/>
            <a:ext cx="5110163" cy="933450"/>
          </a:xfrm>
          <a:scene3d>
            <a:camera prst="orthographicFront">
              <a:rot lat="20399991" lon="20999993" rev="0"/>
            </a:camera>
            <a:lightRig rig="threePt" dir="t"/>
          </a:scene3d>
        </p:spPr>
        <p:txBody>
          <a:bodyPr/>
          <a:lstStyle/>
          <a:p>
            <a:r>
              <a:rPr lang="en-US" dirty="0" smtClean="0"/>
              <a:t>Really </a:t>
            </a:r>
            <a:r>
              <a:rPr lang="en-US" dirty="0" err="1" smtClean="0"/>
              <a:t>gotta</a:t>
            </a:r>
            <a:r>
              <a:rPr lang="en-US" dirty="0" smtClean="0"/>
              <a:t> like think and stuff LEVEL</a:t>
            </a:r>
            <a:endParaRPr lang="en-US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05"/>
          <a:stretch/>
        </p:blipFill>
        <p:spPr bwMode="auto">
          <a:xfrm rot="19813318">
            <a:off x="1360712" y="2290670"/>
            <a:ext cx="1591881" cy="1299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2373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 build="p"/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38200" y="685800"/>
            <a:ext cx="7239000" cy="792162"/>
          </a:xfrm>
        </p:spPr>
        <p:txBody>
          <a:bodyPr>
            <a:normAutofit fontScale="90000"/>
          </a:bodyPr>
          <a:lstStyle/>
          <a:p>
            <a:r>
              <a:rPr lang="en-AU" dirty="0" smtClean="0"/>
              <a:t>Question 16 – Watch the advertisement closely. What main promotion technique has successfully been used?</a:t>
            </a:r>
            <a:endParaRPr lang="en-AU" dirty="0"/>
          </a:p>
        </p:txBody>
      </p:sp>
      <p:sp>
        <p:nvSpPr>
          <p:cNvPr id="12" name="Text Placeholder 1"/>
          <p:cNvSpPr>
            <a:spLocks noGrp="1"/>
          </p:cNvSpPr>
          <p:nvPr>
            <p:ph type="body" sz="quarter" idx="15"/>
          </p:nvPr>
        </p:nvSpPr>
        <p:spPr>
          <a:xfrm>
            <a:off x="3962400" y="1676400"/>
            <a:ext cx="4648200" cy="838200"/>
          </a:xfrm>
        </p:spPr>
        <p:txBody>
          <a:bodyPr/>
          <a:lstStyle/>
          <a:p>
            <a:r>
              <a:rPr lang="en-AU" dirty="0" smtClean="0"/>
              <a:t>A) Gender Stereotypes/Sex Appeal</a:t>
            </a:r>
            <a:endParaRPr lang="en-AU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3962400" y="2514600"/>
            <a:ext cx="4648200" cy="838200"/>
          </a:xfrm>
        </p:spPr>
        <p:txBody>
          <a:bodyPr/>
          <a:lstStyle/>
          <a:p>
            <a:r>
              <a:rPr lang="en-AU" dirty="0" smtClean="0"/>
              <a:t>B) Publicity stunt</a:t>
            </a:r>
            <a:endParaRPr lang="en-AU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3962400" y="3352800"/>
            <a:ext cx="4648200" cy="838200"/>
          </a:xfrm>
        </p:spPr>
        <p:txBody>
          <a:bodyPr/>
          <a:lstStyle/>
          <a:p>
            <a:r>
              <a:rPr lang="en-AU" dirty="0" smtClean="0"/>
              <a:t>C) Mass marketing</a:t>
            </a:r>
            <a:endParaRPr lang="en-AU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3962400" y="4191000"/>
            <a:ext cx="4648200" cy="838200"/>
          </a:xfrm>
        </p:spPr>
        <p:txBody>
          <a:bodyPr/>
          <a:lstStyle/>
          <a:p>
            <a:r>
              <a:rPr lang="en-AU" dirty="0" smtClean="0"/>
              <a:t>D) Brand Logo/Large sign</a:t>
            </a:r>
            <a:endParaRPr lang="en-AU" dirty="0"/>
          </a:p>
        </p:txBody>
      </p:sp>
      <p:pic>
        <p:nvPicPr>
          <p:cNvPr id="19458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743200"/>
            <a:ext cx="195316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2645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990600" y="838200"/>
            <a:ext cx="7239000" cy="792162"/>
          </a:xfrm>
        </p:spPr>
        <p:txBody>
          <a:bodyPr>
            <a:normAutofit fontScale="90000"/>
          </a:bodyPr>
          <a:lstStyle/>
          <a:p>
            <a:r>
              <a:rPr lang="en-AU" sz="3100" dirty="0" smtClean="0"/>
              <a:t>Question 18 – What legal process occurs when the Plaintiff and Defendant can question juror members</a:t>
            </a:r>
            <a:endParaRPr lang="en-AU" dirty="0"/>
          </a:p>
        </p:txBody>
      </p:sp>
      <p:sp>
        <p:nvSpPr>
          <p:cNvPr id="12" name="Text Placeholder 1"/>
          <p:cNvSpPr>
            <a:spLocks noGrp="1"/>
          </p:cNvSpPr>
          <p:nvPr>
            <p:ph type="body" sz="quarter" idx="15"/>
          </p:nvPr>
        </p:nvSpPr>
        <p:spPr>
          <a:xfrm>
            <a:off x="4800600" y="2057400"/>
            <a:ext cx="4648200" cy="838200"/>
          </a:xfrm>
        </p:spPr>
        <p:txBody>
          <a:bodyPr/>
          <a:lstStyle/>
          <a:p>
            <a:r>
              <a:rPr lang="en-AU" dirty="0" smtClean="0"/>
              <a:t>A) Selecting A Jury</a:t>
            </a:r>
            <a:endParaRPr lang="en-AU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4800600" y="2895600"/>
            <a:ext cx="4648200" cy="838200"/>
          </a:xfrm>
        </p:spPr>
        <p:txBody>
          <a:bodyPr/>
          <a:lstStyle/>
          <a:p>
            <a:r>
              <a:rPr lang="en-AU" dirty="0" smtClean="0"/>
              <a:t>B) Empanelling a Jury</a:t>
            </a:r>
            <a:endParaRPr lang="en-AU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4800600" y="3733800"/>
            <a:ext cx="4648200" cy="838200"/>
          </a:xfrm>
        </p:spPr>
        <p:txBody>
          <a:bodyPr/>
          <a:lstStyle/>
          <a:p>
            <a:r>
              <a:rPr lang="en-AU" dirty="0" smtClean="0"/>
              <a:t>C) Electing a Jury</a:t>
            </a:r>
            <a:endParaRPr lang="en-AU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4800600" y="4572000"/>
            <a:ext cx="4648200" cy="838200"/>
          </a:xfrm>
        </p:spPr>
        <p:txBody>
          <a:bodyPr/>
          <a:lstStyle/>
          <a:p>
            <a:r>
              <a:rPr lang="en-AU" dirty="0" smtClean="0"/>
              <a:t>D) Challenging a Jury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28382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990600" y="960438"/>
            <a:ext cx="7239000" cy="792162"/>
          </a:xfrm>
        </p:spPr>
        <p:txBody>
          <a:bodyPr>
            <a:normAutofit fontScale="90000"/>
          </a:bodyPr>
          <a:lstStyle/>
          <a:p>
            <a:r>
              <a:rPr lang="en-AU" sz="3100" dirty="0" smtClean="0"/>
              <a:t>Question 19 </a:t>
            </a:r>
            <a:r>
              <a:rPr lang="en-AU" sz="3100" dirty="0"/>
              <a:t>– </a:t>
            </a:r>
            <a:r>
              <a:rPr lang="en-AU" sz="3100" dirty="0" smtClean="0"/>
              <a:t>With </a:t>
            </a:r>
            <a:r>
              <a:rPr lang="en-AU" sz="3100" dirty="0"/>
              <a:t>respects to the law, which of the following BEST describes a person’s legal capacity to do something?</a:t>
            </a:r>
            <a:br>
              <a:rPr lang="en-AU" sz="3100" dirty="0"/>
            </a:br>
            <a:endParaRPr lang="en-AU" sz="3100" dirty="0"/>
          </a:p>
        </p:txBody>
      </p:sp>
      <p:sp>
        <p:nvSpPr>
          <p:cNvPr id="12" name="Text Placeholder 1"/>
          <p:cNvSpPr>
            <a:spLocks noGrp="1"/>
          </p:cNvSpPr>
          <p:nvPr>
            <p:ph type="body" sz="quarter" idx="15"/>
          </p:nvPr>
        </p:nvSpPr>
        <p:spPr>
          <a:xfrm>
            <a:off x="5410200" y="2142565"/>
            <a:ext cx="4648200" cy="838200"/>
          </a:xfrm>
        </p:spPr>
        <p:txBody>
          <a:bodyPr/>
          <a:lstStyle/>
          <a:p>
            <a:r>
              <a:rPr lang="en-AU" dirty="0" smtClean="0"/>
              <a:t>A) Gender</a:t>
            </a:r>
            <a:endParaRPr lang="en-AU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5410200" y="2980765"/>
            <a:ext cx="4648200" cy="838200"/>
          </a:xfrm>
        </p:spPr>
        <p:txBody>
          <a:bodyPr/>
          <a:lstStyle/>
          <a:p>
            <a:r>
              <a:rPr lang="en-AU" dirty="0" smtClean="0"/>
              <a:t>B) Location</a:t>
            </a:r>
            <a:endParaRPr lang="en-AU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5410200" y="3818965"/>
            <a:ext cx="4648200" cy="838200"/>
          </a:xfrm>
        </p:spPr>
        <p:txBody>
          <a:bodyPr/>
          <a:lstStyle/>
          <a:p>
            <a:r>
              <a:rPr lang="en-AU" dirty="0" smtClean="0"/>
              <a:t>C) Age</a:t>
            </a:r>
            <a:endParaRPr lang="en-AU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5410200" y="4657165"/>
            <a:ext cx="4648200" cy="838200"/>
          </a:xfrm>
        </p:spPr>
        <p:txBody>
          <a:bodyPr/>
          <a:lstStyle/>
          <a:p>
            <a:r>
              <a:rPr lang="en-AU" dirty="0" smtClean="0"/>
              <a:t>D) Socio-economic status</a:t>
            </a:r>
            <a:endParaRPr lang="en-AU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69" b="5596"/>
          <a:stretch/>
        </p:blipFill>
        <p:spPr bwMode="auto">
          <a:xfrm>
            <a:off x="1676400" y="3067050"/>
            <a:ext cx="2287737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4076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990600" y="960438"/>
            <a:ext cx="7239000" cy="792162"/>
          </a:xfrm>
        </p:spPr>
        <p:txBody>
          <a:bodyPr>
            <a:normAutofit fontScale="90000"/>
          </a:bodyPr>
          <a:lstStyle/>
          <a:p>
            <a:r>
              <a:rPr lang="en-AU" sz="3100" dirty="0" smtClean="0"/>
              <a:t>Question 20 </a:t>
            </a:r>
            <a:r>
              <a:rPr lang="en-AU" sz="3100" dirty="0"/>
              <a:t>– </a:t>
            </a:r>
            <a:r>
              <a:rPr lang="en-AU" sz="3100" dirty="0" smtClean="0"/>
              <a:t>Identify the Company OR product by looking at the brand logo below?</a:t>
            </a:r>
            <a:r>
              <a:rPr lang="en-AU" sz="3100" dirty="0"/>
              <a:t/>
            </a:r>
            <a:br>
              <a:rPr lang="en-AU" sz="3100" dirty="0"/>
            </a:br>
            <a:endParaRPr lang="en-AU" sz="3100" dirty="0"/>
          </a:p>
        </p:txBody>
      </p:sp>
      <p:sp>
        <p:nvSpPr>
          <p:cNvPr id="12" name="Text Placeholder 1"/>
          <p:cNvSpPr>
            <a:spLocks noGrp="1"/>
          </p:cNvSpPr>
          <p:nvPr>
            <p:ph type="body" sz="quarter" idx="15"/>
          </p:nvPr>
        </p:nvSpPr>
        <p:spPr>
          <a:xfrm>
            <a:off x="5410200" y="2142565"/>
            <a:ext cx="4648200" cy="838200"/>
          </a:xfrm>
        </p:spPr>
        <p:txBody>
          <a:bodyPr/>
          <a:lstStyle/>
          <a:p>
            <a:r>
              <a:rPr lang="en-AU" dirty="0" smtClean="0"/>
              <a:t>A) Kia</a:t>
            </a:r>
            <a:endParaRPr lang="en-AU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5410200" y="2980765"/>
            <a:ext cx="4648200" cy="838200"/>
          </a:xfrm>
        </p:spPr>
        <p:txBody>
          <a:bodyPr/>
          <a:lstStyle/>
          <a:p>
            <a:r>
              <a:rPr lang="en-AU" dirty="0" smtClean="0"/>
              <a:t>B) Bit Tech</a:t>
            </a:r>
            <a:endParaRPr lang="en-AU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5410200" y="3818965"/>
            <a:ext cx="4648200" cy="838200"/>
          </a:xfrm>
        </p:spPr>
        <p:txBody>
          <a:bodyPr/>
          <a:lstStyle/>
          <a:p>
            <a:r>
              <a:rPr lang="en-AU" dirty="0" smtClean="0"/>
              <a:t>C) Target</a:t>
            </a:r>
            <a:endParaRPr lang="en-AU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5410200" y="4657165"/>
            <a:ext cx="4648200" cy="838200"/>
          </a:xfrm>
        </p:spPr>
        <p:txBody>
          <a:bodyPr/>
          <a:lstStyle/>
          <a:p>
            <a:r>
              <a:rPr lang="en-AU" dirty="0" smtClean="0"/>
              <a:t>D) Print</a:t>
            </a:r>
            <a:endParaRPr lang="en-AU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751" y="2285998"/>
            <a:ext cx="3257550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2023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AU" dirty="0" smtClean="0"/>
              <a:t>A) Convenience, Durability, Ethical, Cost 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AU" dirty="0" smtClean="0"/>
              <a:t>B) Service, Convenience, Environmental and Value</a:t>
            </a:r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AU" dirty="0" smtClean="0"/>
              <a:t>C) Ethical, Convenience, Environmental, Cost 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AU" dirty="0" smtClean="0"/>
              <a:t>D) Value, Promotion, Cost, Convenience</a:t>
            </a:r>
            <a:endParaRPr lang="en-AU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09600" y="427038"/>
            <a:ext cx="7239000" cy="792162"/>
          </a:xfrm>
        </p:spPr>
        <p:txBody>
          <a:bodyPr>
            <a:normAutofit fontScale="90000"/>
          </a:bodyPr>
          <a:lstStyle/>
          <a:p>
            <a:r>
              <a:rPr lang="en-AU" dirty="0" smtClean="0"/>
              <a:t>Question 1 – Which of the following are factors that differentiate products?</a:t>
            </a:r>
            <a:endParaRPr lang="en-A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590799"/>
            <a:ext cx="2871306" cy="1981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4925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AU" dirty="0" smtClean="0"/>
              <a:t>A) They use natural materials and test them on animals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AU" dirty="0" smtClean="0"/>
              <a:t>B) The food products are genetically modified </a:t>
            </a:r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AU" dirty="0" smtClean="0"/>
              <a:t>C) The products generally cost more 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AU" dirty="0" smtClean="0"/>
              <a:t>D) The profits go to NGO’s such as Fairtrade. </a:t>
            </a:r>
            <a:endParaRPr lang="en-AU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09600" y="609600"/>
            <a:ext cx="7924800" cy="792162"/>
          </a:xfrm>
        </p:spPr>
        <p:txBody>
          <a:bodyPr>
            <a:normAutofit fontScale="90000"/>
          </a:bodyPr>
          <a:lstStyle/>
          <a:p>
            <a:r>
              <a:rPr lang="en-AU" dirty="0" smtClean="0"/>
              <a:t>Question 2 – What is reason for </a:t>
            </a:r>
            <a:r>
              <a:rPr lang="en-AU" u="sng" dirty="0" smtClean="0"/>
              <a:t>NOT </a:t>
            </a:r>
            <a:r>
              <a:rPr lang="en-AU" dirty="0" smtClean="0"/>
              <a:t>purchasing ‘ethical’ products over ‘average’ products?</a:t>
            </a:r>
            <a:endParaRPr lang="en-AU" dirty="0"/>
          </a:p>
        </p:txBody>
      </p:sp>
      <p:pic>
        <p:nvPicPr>
          <p:cNvPr id="8194" name="Picture 2" descr="http://upload.wikimedia.org/wikipedia/en/1/1b/Fairtrad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276600"/>
            <a:ext cx="148971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2960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AU" dirty="0" smtClean="0"/>
              <a:t>A) Informing, persuading or reminding customers about a product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AU" dirty="0" smtClean="0"/>
              <a:t>B) A sales representative directly targeting a customer</a:t>
            </a:r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AU" dirty="0" smtClean="0"/>
              <a:t>C) Various strategies used in a promotional mix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AU" dirty="0" smtClean="0"/>
              <a:t>D) A paid, non-personal message</a:t>
            </a:r>
            <a:endParaRPr lang="en-AU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09600" y="427038"/>
            <a:ext cx="7239000" cy="792162"/>
          </a:xfrm>
        </p:spPr>
        <p:txBody>
          <a:bodyPr>
            <a:normAutofit fontScale="90000"/>
          </a:bodyPr>
          <a:lstStyle/>
          <a:p>
            <a:r>
              <a:rPr lang="en-AU" dirty="0" smtClean="0"/>
              <a:t>Question 3 – What is the best description for Advertising?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34502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>
          <a:xfrm>
            <a:off x="5562600" y="1980656"/>
            <a:ext cx="4648200" cy="838200"/>
          </a:xfrm>
        </p:spPr>
        <p:txBody>
          <a:bodyPr/>
          <a:lstStyle/>
          <a:p>
            <a:r>
              <a:rPr lang="en-AU" dirty="0" smtClean="0"/>
              <a:t>A) Publicity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5562600" y="2818856"/>
            <a:ext cx="4648200" cy="838200"/>
          </a:xfrm>
        </p:spPr>
        <p:txBody>
          <a:bodyPr/>
          <a:lstStyle/>
          <a:p>
            <a:r>
              <a:rPr lang="en-AU" dirty="0" smtClean="0"/>
              <a:t>B) Public Relations</a:t>
            </a:r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5562600" y="3657056"/>
            <a:ext cx="4648200" cy="838200"/>
          </a:xfrm>
        </p:spPr>
        <p:txBody>
          <a:bodyPr/>
          <a:lstStyle/>
          <a:p>
            <a:r>
              <a:rPr lang="en-AU" dirty="0" smtClean="0"/>
              <a:t>C) Premiums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5562600" y="4495256"/>
            <a:ext cx="4648200" cy="838200"/>
          </a:xfrm>
        </p:spPr>
        <p:txBody>
          <a:bodyPr/>
          <a:lstStyle/>
          <a:p>
            <a:r>
              <a:rPr lang="en-AU" dirty="0" smtClean="0"/>
              <a:t>D) Sales Promotion</a:t>
            </a:r>
            <a:endParaRPr lang="en-AU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62000" y="609600"/>
            <a:ext cx="7239000" cy="792162"/>
          </a:xfrm>
        </p:spPr>
        <p:txBody>
          <a:bodyPr>
            <a:normAutofit fontScale="90000"/>
          </a:bodyPr>
          <a:lstStyle/>
          <a:p>
            <a:r>
              <a:rPr lang="en-AU" dirty="0" smtClean="0"/>
              <a:t>Question 4 – Look at the source below. What promotions strategy is being used?</a:t>
            </a:r>
            <a:endParaRPr lang="en-A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752600"/>
            <a:ext cx="4648200" cy="38089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4502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>
          <a:xfrm>
            <a:off x="5638800" y="1930111"/>
            <a:ext cx="4648200" cy="838200"/>
          </a:xfrm>
        </p:spPr>
        <p:txBody>
          <a:bodyPr/>
          <a:lstStyle/>
          <a:p>
            <a:r>
              <a:rPr lang="en-AU" dirty="0" smtClean="0"/>
              <a:t>A) Personal Selling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5638800" y="2768311"/>
            <a:ext cx="4648200" cy="838200"/>
          </a:xfrm>
        </p:spPr>
        <p:txBody>
          <a:bodyPr/>
          <a:lstStyle/>
          <a:p>
            <a:r>
              <a:rPr lang="en-AU" dirty="0" smtClean="0"/>
              <a:t>B) Samples</a:t>
            </a:r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5638800" y="3606511"/>
            <a:ext cx="4648200" cy="838200"/>
          </a:xfrm>
        </p:spPr>
        <p:txBody>
          <a:bodyPr/>
          <a:lstStyle/>
          <a:p>
            <a:r>
              <a:rPr lang="en-AU" dirty="0" smtClean="0"/>
              <a:t>C) Loyalty Rewards Program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5638800" y="4444711"/>
            <a:ext cx="4648200" cy="838200"/>
          </a:xfrm>
        </p:spPr>
        <p:txBody>
          <a:bodyPr/>
          <a:lstStyle/>
          <a:p>
            <a:r>
              <a:rPr lang="en-AU" dirty="0" smtClean="0"/>
              <a:t>D) Premium</a:t>
            </a:r>
            <a:endParaRPr lang="en-AU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09600" y="457200"/>
            <a:ext cx="8077200" cy="792162"/>
          </a:xfrm>
        </p:spPr>
        <p:txBody>
          <a:bodyPr>
            <a:normAutofit fontScale="90000"/>
          </a:bodyPr>
          <a:lstStyle/>
          <a:p>
            <a:r>
              <a:rPr lang="en-AU" dirty="0" smtClean="0"/>
              <a:t>Question 5 – Which of the following is an examples of a ‘</a:t>
            </a:r>
            <a:r>
              <a:rPr lang="en-AU" u="sng" dirty="0"/>
              <a:t>s</a:t>
            </a:r>
            <a:r>
              <a:rPr lang="en-AU" u="sng" dirty="0" smtClean="0"/>
              <a:t>ales promotion</a:t>
            </a:r>
            <a:r>
              <a:rPr lang="en-AU" dirty="0" smtClean="0"/>
              <a:t>’ techniques?</a:t>
            </a:r>
            <a:endParaRPr lang="en-A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0" r="14792"/>
          <a:stretch/>
        </p:blipFill>
        <p:spPr bwMode="auto">
          <a:xfrm>
            <a:off x="1219200" y="2438400"/>
            <a:ext cx="3353876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4918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boar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27660"/>
            <a:ext cx="8982075" cy="7185660"/>
          </a:xfrm>
          <a:prstGeom prst="rect">
            <a:avLst/>
          </a:prstGeom>
        </p:spPr>
      </p:pic>
      <p:sp>
        <p:nvSpPr>
          <p:cNvPr id="7" name="blue_box"/>
          <p:cNvSpPr/>
          <p:nvPr/>
        </p:nvSpPr>
        <p:spPr>
          <a:xfrm>
            <a:off x="952499" y="609168"/>
            <a:ext cx="6838950" cy="2224087"/>
          </a:xfrm>
          <a:custGeom>
            <a:avLst/>
            <a:gdLst>
              <a:gd name="connsiteX0" fmla="*/ 0 w 6096000"/>
              <a:gd name="connsiteY0" fmla="*/ 0 h 1524000"/>
              <a:gd name="connsiteX1" fmla="*/ 6096000 w 6096000"/>
              <a:gd name="connsiteY1" fmla="*/ 0 h 1524000"/>
              <a:gd name="connsiteX2" fmla="*/ 6096000 w 6096000"/>
              <a:gd name="connsiteY2" fmla="*/ 1524000 h 1524000"/>
              <a:gd name="connsiteX3" fmla="*/ 0 w 6096000"/>
              <a:gd name="connsiteY3" fmla="*/ 1524000 h 1524000"/>
              <a:gd name="connsiteX4" fmla="*/ 0 w 6096000"/>
              <a:gd name="connsiteY4" fmla="*/ 0 h 1524000"/>
              <a:gd name="connsiteX0" fmla="*/ 0 w 6115050"/>
              <a:gd name="connsiteY0" fmla="*/ 0 h 1524000"/>
              <a:gd name="connsiteX1" fmla="*/ 6115050 w 6115050"/>
              <a:gd name="connsiteY1" fmla="*/ 0 h 1524000"/>
              <a:gd name="connsiteX2" fmla="*/ 6115050 w 6115050"/>
              <a:gd name="connsiteY2" fmla="*/ 1524000 h 1524000"/>
              <a:gd name="connsiteX3" fmla="*/ 19050 w 6115050"/>
              <a:gd name="connsiteY3" fmla="*/ 1524000 h 1524000"/>
              <a:gd name="connsiteX4" fmla="*/ 0 w 6115050"/>
              <a:gd name="connsiteY4" fmla="*/ 0 h 1524000"/>
              <a:gd name="connsiteX0" fmla="*/ 161925 w 6276975"/>
              <a:gd name="connsiteY0" fmla="*/ 0 h 1571625"/>
              <a:gd name="connsiteX1" fmla="*/ 6276975 w 6276975"/>
              <a:gd name="connsiteY1" fmla="*/ 0 h 1571625"/>
              <a:gd name="connsiteX2" fmla="*/ 6276975 w 6276975"/>
              <a:gd name="connsiteY2" fmla="*/ 1524000 h 1571625"/>
              <a:gd name="connsiteX3" fmla="*/ 0 w 6276975"/>
              <a:gd name="connsiteY3" fmla="*/ 1571625 h 1571625"/>
              <a:gd name="connsiteX4" fmla="*/ 161925 w 6276975"/>
              <a:gd name="connsiteY4" fmla="*/ 0 h 1571625"/>
              <a:gd name="connsiteX0" fmla="*/ 161925 w 6715125"/>
              <a:gd name="connsiteY0" fmla="*/ 0 h 1571625"/>
              <a:gd name="connsiteX1" fmla="*/ 6715125 w 6715125"/>
              <a:gd name="connsiteY1" fmla="*/ 485775 h 1571625"/>
              <a:gd name="connsiteX2" fmla="*/ 6276975 w 6715125"/>
              <a:gd name="connsiteY2" fmla="*/ 1524000 h 1571625"/>
              <a:gd name="connsiteX3" fmla="*/ 0 w 6715125"/>
              <a:gd name="connsiteY3" fmla="*/ 1571625 h 1571625"/>
              <a:gd name="connsiteX4" fmla="*/ 161925 w 6715125"/>
              <a:gd name="connsiteY4" fmla="*/ 0 h 1571625"/>
              <a:gd name="connsiteX0" fmla="*/ 161925 w 6829425"/>
              <a:gd name="connsiteY0" fmla="*/ 0 h 2209800"/>
              <a:gd name="connsiteX1" fmla="*/ 6715125 w 6829425"/>
              <a:gd name="connsiteY1" fmla="*/ 485775 h 2209800"/>
              <a:gd name="connsiteX2" fmla="*/ 6829425 w 6829425"/>
              <a:gd name="connsiteY2" fmla="*/ 2209800 h 2209800"/>
              <a:gd name="connsiteX3" fmla="*/ 0 w 6829425"/>
              <a:gd name="connsiteY3" fmla="*/ 1571625 h 2209800"/>
              <a:gd name="connsiteX4" fmla="*/ 161925 w 6829425"/>
              <a:gd name="connsiteY4" fmla="*/ 0 h 2209800"/>
              <a:gd name="connsiteX0" fmla="*/ 161925 w 6829425"/>
              <a:gd name="connsiteY0" fmla="*/ 0 h 2209800"/>
              <a:gd name="connsiteX1" fmla="*/ 6715125 w 6829425"/>
              <a:gd name="connsiteY1" fmla="*/ 485775 h 2209800"/>
              <a:gd name="connsiteX2" fmla="*/ 6829425 w 6829425"/>
              <a:gd name="connsiteY2" fmla="*/ 2209800 h 2209800"/>
              <a:gd name="connsiteX3" fmla="*/ 0 w 6829425"/>
              <a:gd name="connsiteY3" fmla="*/ 1571625 h 2209800"/>
              <a:gd name="connsiteX4" fmla="*/ 161925 w 6829425"/>
              <a:gd name="connsiteY4" fmla="*/ 0 h 2209800"/>
              <a:gd name="connsiteX0" fmla="*/ 161925 w 6829425"/>
              <a:gd name="connsiteY0" fmla="*/ 0 h 2209800"/>
              <a:gd name="connsiteX1" fmla="*/ 6715125 w 6829425"/>
              <a:gd name="connsiteY1" fmla="*/ 485775 h 2209800"/>
              <a:gd name="connsiteX2" fmla="*/ 6829425 w 6829425"/>
              <a:gd name="connsiteY2" fmla="*/ 2209800 h 2209800"/>
              <a:gd name="connsiteX3" fmla="*/ 0 w 6829425"/>
              <a:gd name="connsiteY3" fmla="*/ 1762125 h 2209800"/>
              <a:gd name="connsiteX4" fmla="*/ 161925 w 6829425"/>
              <a:gd name="connsiteY4" fmla="*/ 0 h 2209800"/>
              <a:gd name="connsiteX0" fmla="*/ 161925 w 6829425"/>
              <a:gd name="connsiteY0" fmla="*/ 0 h 2209800"/>
              <a:gd name="connsiteX1" fmla="*/ 6715125 w 6829425"/>
              <a:gd name="connsiteY1" fmla="*/ 485775 h 2209800"/>
              <a:gd name="connsiteX2" fmla="*/ 6829425 w 6829425"/>
              <a:gd name="connsiteY2" fmla="*/ 2209800 h 2209800"/>
              <a:gd name="connsiteX3" fmla="*/ 0 w 6829425"/>
              <a:gd name="connsiteY3" fmla="*/ 1828800 h 2209800"/>
              <a:gd name="connsiteX4" fmla="*/ 161925 w 6829425"/>
              <a:gd name="connsiteY4" fmla="*/ 0 h 2209800"/>
              <a:gd name="connsiteX0" fmla="*/ 161925 w 6829425"/>
              <a:gd name="connsiteY0" fmla="*/ 0 h 2209800"/>
              <a:gd name="connsiteX1" fmla="*/ 6715125 w 6829425"/>
              <a:gd name="connsiteY1" fmla="*/ 485775 h 2209800"/>
              <a:gd name="connsiteX2" fmla="*/ 6829425 w 6829425"/>
              <a:gd name="connsiteY2" fmla="*/ 2209800 h 2209800"/>
              <a:gd name="connsiteX3" fmla="*/ 0 w 6829425"/>
              <a:gd name="connsiteY3" fmla="*/ 1866900 h 2209800"/>
              <a:gd name="connsiteX4" fmla="*/ 161925 w 6829425"/>
              <a:gd name="connsiteY4" fmla="*/ 0 h 2209800"/>
              <a:gd name="connsiteX0" fmla="*/ 161925 w 6829425"/>
              <a:gd name="connsiteY0" fmla="*/ 0 h 2209800"/>
              <a:gd name="connsiteX1" fmla="*/ 6686550 w 6829425"/>
              <a:gd name="connsiteY1" fmla="*/ 485775 h 2209800"/>
              <a:gd name="connsiteX2" fmla="*/ 6829425 w 6829425"/>
              <a:gd name="connsiteY2" fmla="*/ 2209800 h 2209800"/>
              <a:gd name="connsiteX3" fmla="*/ 0 w 6829425"/>
              <a:gd name="connsiteY3" fmla="*/ 1866900 h 2209800"/>
              <a:gd name="connsiteX4" fmla="*/ 161925 w 6829425"/>
              <a:gd name="connsiteY4" fmla="*/ 0 h 2209800"/>
              <a:gd name="connsiteX0" fmla="*/ 161925 w 6829425"/>
              <a:gd name="connsiteY0" fmla="*/ 0 h 2209800"/>
              <a:gd name="connsiteX1" fmla="*/ 6653213 w 6829425"/>
              <a:gd name="connsiteY1" fmla="*/ 485775 h 2209800"/>
              <a:gd name="connsiteX2" fmla="*/ 6829425 w 6829425"/>
              <a:gd name="connsiteY2" fmla="*/ 2209800 h 2209800"/>
              <a:gd name="connsiteX3" fmla="*/ 0 w 6829425"/>
              <a:gd name="connsiteY3" fmla="*/ 1866900 h 2209800"/>
              <a:gd name="connsiteX4" fmla="*/ 161925 w 6829425"/>
              <a:gd name="connsiteY4" fmla="*/ 0 h 2209800"/>
              <a:gd name="connsiteX0" fmla="*/ 161925 w 6829425"/>
              <a:gd name="connsiteY0" fmla="*/ 0 h 2209800"/>
              <a:gd name="connsiteX1" fmla="*/ 6681788 w 6829425"/>
              <a:gd name="connsiteY1" fmla="*/ 490537 h 2209800"/>
              <a:gd name="connsiteX2" fmla="*/ 6829425 w 6829425"/>
              <a:gd name="connsiteY2" fmla="*/ 2209800 h 2209800"/>
              <a:gd name="connsiteX3" fmla="*/ 0 w 6829425"/>
              <a:gd name="connsiteY3" fmla="*/ 1866900 h 2209800"/>
              <a:gd name="connsiteX4" fmla="*/ 161925 w 6829425"/>
              <a:gd name="connsiteY4" fmla="*/ 0 h 2209800"/>
              <a:gd name="connsiteX0" fmla="*/ 166687 w 6829425"/>
              <a:gd name="connsiteY0" fmla="*/ 0 h 2224087"/>
              <a:gd name="connsiteX1" fmla="*/ 6681788 w 6829425"/>
              <a:gd name="connsiteY1" fmla="*/ 504824 h 2224087"/>
              <a:gd name="connsiteX2" fmla="*/ 6829425 w 6829425"/>
              <a:gd name="connsiteY2" fmla="*/ 2224087 h 2224087"/>
              <a:gd name="connsiteX3" fmla="*/ 0 w 6829425"/>
              <a:gd name="connsiteY3" fmla="*/ 1881187 h 2224087"/>
              <a:gd name="connsiteX4" fmla="*/ 166687 w 6829425"/>
              <a:gd name="connsiteY4" fmla="*/ 0 h 2224087"/>
              <a:gd name="connsiteX0" fmla="*/ 166687 w 6829425"/>
              <a:gd name="connsiteY0" fmla="*/ 0 h 2224087"/>
              <a:gd name="connsiteX1" fmla="*/ 6681788 w 6829425"/>
              <a:gd name="connsiteY1" fmla="*/ 504824 h 2224087"/>
              <a:gd name="connsiteX2" fmla="*/ 6829425 w 6829425"/>
              <a:gd name="connsiteY2" fmla="*/ 2224087 h 2224087"/>
              <a:gd name="connsiteX3" fmla="*/ 0 w 6829425"/>
              <a:gd name="connsiteY3" fmla="*/ 1881187 h 2224087"/>
              <a:gd name="connsiteX4" fmla="*/ 166687 w 6829425"/>
              <a:gd name="connsiteY4" fmla="*/ 0 h 2224087"/>
              <a:gd name="connsiteX0" fmla="*/ 176212 w 6838950"/>
              <a:gd name="connsiteY0" fmla="*/ 0 h 2224087"/>
              <a:gd name="connsiteX1" fmla="*/ 6691313 w 6838950"/>
              <a:gd name="connsiteY1" fmla="*/ 504824 h 2224087"/>
              <a:gd name="connsiteX2" fmla="*/ 6838950 w 6838950"/>
              <a:gd name="connsiteY2" fmla="*/ 2224087 h 2224087"/>
              <a:gd name="connsiteX3" fmla="*/ 0 w 6838950"/>
              <a:gd name="connsiteY3" fmla="*/ 1881187 h 2224087"/>
              <a:gd name="connsiteX4" fmla="*/ 176212 w 6838950"/>
              <a:gd name="connsiteY4" fmla="*/ 0 h 2224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38950" h="2224087">
                <a:moveTo>
                  <a:pt x="176212" y="0"/>
                </a:moveTo>
                <a:lnTo>
                  <a:pt x="6691313" y="504824"/>
                </a:lnTo>
                <a:lnTo>
                  <a:pt x="6838950" y="2224087"/>
                </a:lnTo>
                <a:lnTo>
                  <a:pt x="0" y="1881187"/>
                </a:lnTo>
                <a:cubicBezTo>
                  <a:pt x="55562" y="1254125"/>
                  <a:pt x="115887" y="636587"/>
                  <a:pt x="176212" y="0"/>
                </a:cubicBezTo>
                <a:close/>
              </a:path>
            </a:pathLst>
          </a:custGeom>
          <a:ln>
            <a:solidFill>
              <a:srgbClr val="0F3A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2922270"/>
            <a:ext cx="4267200" cy="685800"/>
          </a:xfrm>
          <a:scene3d>
            <a:camera prst="orthographicFront">
              <a:rot lat="20699999" lon="20999996" rev="0"/>
            </a:camera>
            <a:lightRig rig="threePt" dir="t"/>
          </a:scene3d>
        </p:spPr>
        <p:txBody>
          <a:bodyPr>
            <a:normAutofit/>
          </a:bodyPr>
          <a:lstStyle/>
          <a:p>
            <a:r>
              <a:rPr lang="en-US" sz="3200" dirty="0" smtClean="0"/>
              <a:t>85%+</a:t>
            </a:r>
            <a:endParaRPr lang="en-US" sz="32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52800" y="1447800"/>
            <a:ext cx="5110163" cy="933450"/>
          </a:xfrm>
          <a:scene3d>
            <a:camera prst="orthographicFront">
              <a:rot lat="20399991" lon="20999993" rev="0"/>
            </a:camera>
            <a:lightRig rig="threePt" dir="t"/>
          </a:scene3d>
        </p:spPr>
        <p:txBody>
          <a:bodyPr/>
          <a:lstStyle/>
          <a:p>
            <a:r>
              <a:rPr lang="en-US" dirty="0" smtClean="0"/>
              <a:t>MEDIUM </a:t>
            </a:r>
            <a:br>
              <a:rPr lang="en-US" dirty="0" smtClean="0"/>
            </a:br>
            <a:r>
              <a:rPr lang="en-US" dirty="0" smtClean="0"/>
              <a:t>LEVEL</a:t>
            </a:r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27" t="22272" r="27046" b="7727"/>
          <a:stretch/>
        </p:blipFill>
        <p:spPr bwMode="auto">
          <a:xfrm rot="1109912">
            <a:off x="1860056" y="1874725"/>
            <a:ext cx="1536783" cy="1888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4643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 build="p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>
          <a:xfrm>
            <a:off x="6172200" y="2057401"/>
            <a:ext cx="4648200" cy="838200"/>
          </a:xfrm>
        </p:spPr>
        <p:txBody>
          <a:bodyPr/>
          <a:lstStyle/>
          <a:p>
            <a:r>
              <a:rPr lang="en-AU" dirty="0" smtClean="0"/>
              <a:t>A) 1788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6172200" y="2895601"/>
            <a:ext cx="4648200" cy="838200"/>
          </a:xfrm>
        </p:spPr>
        <p:txBody>
          <a:bodyPr/>
          <a:lstStyle/>
          <a:p>
            <a:r>
              <a:rPr lang="en-AU" dirty="0" smtClean="0"/>
              <a:t>B) 1828</a:t>
            </a:r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6172200" y="3733801"/>
            <a:ext cx="4648200" cy="838200"/>
          </a:xfrm>
        </p:spPr>
        <p:txBody>
          <a:bodyPr/>
          <a:lstStyle/>
          <a:p>
            <a:r>
              <a:rPr lang="en-AU" dirty="0" smtClean="0"/>
              <a:t>C) 1901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6172200" y="4572001"/>
            <a:ext cx="4648200" cy="838200"/>
          </a:xfrm>
        </p:spPr>
        <p:txBody>
          <a:bodyPr/>
          <a:lstStyle/>
          <a:p>
            <a:r>
              <a:rPr lang="en-AU" dirty="0" smtClean="0"/>
              <a:t>D) 1967</a:t>
            </a:r>
            <a:endParaRPr lang="en-AU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24345" y="838200"/>
            <a:ext cx="7239000" cy="792162"/>
          </a:xfrm>
        </p:spPr>
        <p:txBody>
          <a:bodyPr>
            <a:normAutofit fontScale="90000"/>
          </a:bodyPr>
          <a:lstStyle/>
          <a:p>
            <a:r>
              <a:rPr lang="en-AU" dirty="0" smtClean="0"/>
              <a:t>Question 6 – In what year did the colony of NSW become self-governing  with the power to make its’ own laws?</a:t>
            </a:r>
            <a:endParaRPr lang="en-A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124200"/>
            <a:ext cx="2852651" cy="1782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5866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erMedia.com Animated Theme">
  <a:themeElements>
    <a:clrScheme name="Skyscrapper_World">
      <a:dk1>
        <a:sysClr val="windowText" lastClr="000000"/>
      </a:dk1>
      <a:lt1>
        <a:sysClr val="window" lastClr="FFFFFF"/>
      </a:lt1>
      <a:dk2>
        <a:srgbClr val="596984"/>
      </a:dk2>
      <a:lt2>
        <a:srgbClr val="B3DFFF"/>
      </a:lt2>
      <a:accent1>
        <a:srgbClr val="143F6A"/>
      </a:accent1>
      <a:accent2>
        <a:srgbClr val="FFC000"/>
      </a:accent2>
      <a:accent3>
        <a:srgbClr val="7F8FA9"/>
      </a:accent3>
      <a:accent4>
        <a:srgbClr val="7F7F7F"/>
      </a:accent4>
      <a:accent5>
        <a:srgbClr val="3E2E2E"/>
      </a:accent5>
      <a:accent6>
        <a:srgbClr val="FFFFFF"/>
      </a:accent6>
      <a:hlink>
        <a:srgbClr val="FFC000"/>
      </a:hlink>
      <a:folHlink>
        <a:srgbClr val="7F6000"/>
      </a:folHlink>
    </a:clrScheme>
    <a:fontScheme name="reflective ball">
      <a:majorFont>
        <a:latin typeface="Franklin Gothic Heavy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resenterMedia.com Static Theme">
  <a:themeElements>
    <a:clrScheme name="Skyscrapper_World">
      <a:dk1>
        <a:sysClr val="windowText" lastClr="000000"/>
      </a:dk1>
      <a:lt1>
        <a:sysClr val="window" lastClr="FFFFFF"/>
      </a:lt1>
      <a:dk2>
        <a:srgbClr val="596984"/>
      </a:dk2>
      <a:lt2>
        <a:srgbClr val="B3DFFF"/>
      </a:lt2>
      <a:accent1>
        <a:srgbClr val="143F6A"/>
      </a:accent1>
      <a:accent2>
        <a:srgbClr val="FFC000"/>
      </a:accent2>
      <a:accent3>
        <a:srgbClr val="7F8FA9"/>
      </a:accent3>
      <a:accent4>
        <a:srgbClr val="7F7F7F"/>
      </a:accent4>
      <a:accent5>
        <a:srgbClr val="3E2E2E"/>
      </a:accent5>
      <a:accent6>
        <a:srgbClr val="FFFFFF"/>
      </a:accent6>
      <a:hlink>
        <a:srgbClr val="FFC000"/>
      </a:hlink>
      <a:folHlink>
        <a:srgbClr val="7F6000"/>
      </a:folHlink>
    </a:clrScheme>
    <a:fontScheme name="reflective ball">
      <a:majorFont>
        <a:latin typeface="Franklin Gothic Heavy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12313</TotalTime>
  <Words>772</Words>
  <Application>Microsoft Office PowerPoint</Application>
  <PresentationFormat>On-screen Show (4:3)</PresentationFormat>
  <Paragraphs>105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PresenterMedia.com Animated Theme</vt:lpstr>
      <vt:lpstr>PresenterMedia.com Static Theme</vt:lpstr>
      <vt:lpstr>Promoting and Selling  + Law in Society Revision</vt:lpstr>
      <vt:lpstr>EASY LEVEL</vt:lpstr>
      <vt:lpstr>Question 1 – Which of the following are factors that differentiate products?</vt:lpstr>
      <vt:lpstr>Question 2 – What is reason for NOT purchasing ‘ethical’ products over ‘average’ products?</vt:lpstr>
      <vt:lpstr>Question 3 – What is the best description for Advertising?</vt:lpstr>
      <vt:lpstr>Question 4 – Look at the source below. What promotions strategy is being used?</vt:lpstr>
      <vt:lpstr>Question 5 – Which of the following is an examples of a ‘sales promotion’ techniques?</vt:lpstr>
      <vt:lpstr>MEDIUM  LEVEL</vt:lpstr>
      <vt:lpstr>Question 6 – In what year did the colony of NSW become self-governing  with the power to make its’ own laws?</vt:lpstr>
      <vt:lpstr>Question 7 – What are the three main roles of law in Australia?</vt:lpstr>
      <vt:lpstr>Question 8 – Which type of public law is concerned with the rights and obligations of employers and employees. ?</vt:lpstr>
      <vt:lpstr>Question 9 – Negligence, nuisance and trespassing are all examples of Tort Law. What is the another example?</vt:lpstr>
      <vt:lpstr>Question 10 – Who presides over the District court?</vt:lpstr>
      <vt:lpstr>HARD LEVEL</vt:lpstr>
      <vt:lpstr>Question 11 – The product below has a micro-market in mind to sell its product. What is this process known as?</vt:lpstr>
      <vt:lpstr>Question 12 – What is meant by the term “merchantable quality”?</vt:lpstr>
      <vt:lpstr>Question 13 – What is the 4th Step in the process of a bill becoming a law?</vt:lpstr>
      <vt:lpstr>Question 14 – When Statute law cannot apply to a court case, what then must Judges rely upon to pass a verdict?</vt:lpstr>
      <vt:lpstr>Question 15 – Which of the following misleading practices is NOT covered by the Trade Practices Act 1974 (Australian Consumer Law)</vt:lpstr>
      <vt:lpstr>Really gotta like think and stuff LEVEL</vt:lpstr>
      <vt:lpstr>Question 16 – Watch the advertisement closely. What main promotion technique has successfully been used?</vt:lpstr>
      <vt:lpstr>Question 18 – What legal process occurs when the Plaintiff and Defendant can question juror members</vt:lpstr>
      <vt:lpstr>Question 19 – With respects to the law, which of the following BEST describes a person’s legal capacity to do something? </vt:lpstr>
      <vt:lpstr>Question 20 – Identify the Company OR product by looking at the brand logo below?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Orange Earth</dc:title>
  <dc:creator>PresenterMedia.com</dc:creator>
  <cp:lastModifiedBy>Jacob Andrews</cp:lastModifiedBy>
  <cp:revision>259</cp:revision>
  <dcterms:created xsi:type="dcterms:W3CDTF">2010-11-24T18:19:10Z</dcterms:created>
  <dcterms:modified xsi:type="dcterms:W3CDTF">2014-10-27T20:05:38Z</dcterms:modified>
</cp:coreProperties>
</file>